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5.xml" ContentType="application/vnd.openxmlformats-officedocument.presentationml.comments+xml"/>
  <Override PartName="/ppt/notesSlides/notesSlide9.xml" ContentType="application/vnd.openxmlformats-officedocument.presentationml.notesSlide+xml"/>
  <Override PartName="/ppt/comments/comment6.xml" ContentType="application/vnd.openxmlformats-officedocument.presentationml.comments+xml"/>
  <Override PartName="/ppt/notesSlides/notesSlide10.xml" ContentType="application/vnd.openxmlformats-officedocument.presentationml.notesSlide+xml"/>
  <Override PartName="/ppt/comments/comment7.xml" ContentType="application/vnd.openxmlformats-officedocument.presentationml.comments+xml"/>
  <Override PartName="/ppt/notesSlides/notesSlide11.xml" ContentType="application/vnd.openxmlformats-officedocument.presentationml.notesSlide+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4"/>
  </p:sldMasterIdLst>
  <p:notesMasterIdLst>
    <p:notesMasterId r:id="rId17"/>
  </p:notesMasterIdLst>
  <p:sldIdLst>
    <p:sldId id="261" r:id="rId5"/>
    <p:sldId id="281" r:id="rId6"/>
    <p:sldId id="271" r:id="rId7"/>
    <p:sldId id="273" r:id="rId8"/>
    <p:sldId id="274" r:id="rId9"/>
    <p:sldId id="277" r:id="rId10"/>
    <p:sldId id="278" r:id="rId11"/>
    <p:sldId id="270" r:id="rId12"/>
    <p:sldId id="280" r:id="rId13"/>
    <p:sldId id="259" r:id="rId14"/>
    <p:sldId id="257" r:id="rId15"/>
    <p:sldId id="276" r:id="rId1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חגי בנימין" initials="חב" lastIdx="33" clrIdx="0">
    <p:extLst/>
  </p:cmAuthor>
  <p:cmAuthor id="2" name="מעבדה טכני" initials="מט"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0400" autoAdjust="0"/>
  </p:normalViewPr>
  <p:slideViewPr>
    <p:cSldViewPr snapToGrid="0">
      <p:cViewPr>
        <p:scale>
          <a:sx n="73" d="100"/>
          <a:sy n="73" d="100"/>
        </p:scale>
        <p:origin x="-58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5-15T15:27:57.878" idx="7">
    <p:pos x="3195" y="957"/>
    <p:text>בלוק "פרטי קובץ" (שדות מס' 1-6)  מציג פרטים מזהים של הקובץ לרבות סוג הממשק המועבר בקובץ, תאריך ושעת יצירת הקובץ ומספר הקובץ.</p:text>
    <p:extLst mod="1">
      <p:ext uri="{C676402C-5697-4E1C-873F-D02D1690AC5C}">
        <p15:threadingInfo xmlns:p15="http://schemas.microsoft.com/office/powerpoint/2012/main" timeZoneBias="-180"/>
      </p:ext>
    </p:extLst>
  </p:cm>
  <p:cm authorId="1" dt="2015-05-15T15:38:43.856" idx="9">
    <p:pos x="2978" y="2176"/>
    <p:text>בלוק נתוני גורם נמען (שדות 16-19) מציג את הפרטים של הגורם אליו נשלח הקובץ. לדוג', בקובץ דיווח המועבר ממעסיק למסלקה, תוגדר המסלקה כגורם הנמען (גם אם בסופו של דבר הנמען הסופי הוא גוף מוסדי).</p:text>
    <p:extLst mod="1">
      <p:ext uri="{C676402C-5697-4E1C-873F-D02D1690AC5C}">
        <p15:threadingInfo xmlns:p15="http://schemas.microsoft.com/office/powerpoint/2012/main" timeZoneBias="-180"/>
      </p:ext>
    </p:extLst>
  </p:cm>
  <p:cm authorId="1" dt="2015-05-15T15:40:23.743" idx="10">
    <p:pos x="2510" y="2869"/>
    <p:text>ככל שהדיווח מועבר ליצרן באמצעות גורם מתווך (לשכת שירות, מסלקה, מנהל הסדר) חלה חובה על הגורם המתווך להציג בבלוק "יישות גורם פונה למסלקה" (שדות מס' 20-29) את פרטי המעסיק שהעביר לידיו את הדיווח ואת פרטי איש הקשר של אותו מעסיק. מטרת הבלוק למנוע מצב בו פרטים של המעסיק נשמטים מהממשק וכתוצאה מכך ליצרן אין דרך ליצור קשר עם אותו מעסיק. יובהר כי ככל שדיווח מועבר ישירות ליצרן מהמעסיק, אין להעביר מידע בבלוק זה.</p:text>
    <p:extLst mod="1">
      <p:ext uri="{C676402C-5697-4E1C-873F-D02D1690AC5C}">
        <p15:threadingInfo xmlns:p15="http://schemas.microsoft.com/office/powerpoint/2012/main" timeZoneBias="-180"/>
      </p:ext>
    </p:extLst>
  </p:cm>
  <p:cm authorId="1" dt="2015-05-15T15:35:54.204" idx="8">
    <p:pos x="2608" y="1630"/>
    <p:text>בלוק "נתוני הגורם השולח את הקובץ" (שדות 7-15) מציג את פרטי הגורם השולח ואת פרטי איש הקשר מטעם גורם זה. ככל שמידע בבלוק זה מועבר על ידי גורם מתווך (מסלקה, מנהל הסדר, לשכת שירות) יש להעביר את פרטי הגורם המתווך ואין להעביר את פרטי המעסיק שהעביר את הדיווח המקורי לגורם המתווך.</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05-15T15:54:03.290" idx="12">
    <p:pos x="3137" y="1421"/>
    <p:text>בשדות המתייחסים לפרטי המעסיק (31-36) יועברי פרטי המעסיק, גם אם ההפקדה הועברה מחשבון נאמנות או מסלקה.</p:text>
    <p:extLst mod="1">
      <p:ext uri="{C676402C-5697-4E1C-873F-D02D1690AC5C}">
        <p15:threadingInfo xmlns:p15="http://schemas.microsoft.com/office/powerpoint/2012/main" timeZoneBias="-180"/>
      </p:ext>
    </p:extLst>
  </p:cm>
  <p:cm authorId="1" dt="2015-05-15T15:57:14.699" idx="14">
    <p:pos x="3002" y="2023"/>
    <p:text>שדה "סוג פעולה" מאפיין את מטרת הדיווח של המעסיק. קרי, האם מדובר בדיווח שוטף/רגיל, האם מדובר בדיווח שמטרתו הגשת בקשה להשבת תשלום שהופקד ביתר או שמדובר בדיווח שמטרתו לערוך תיקון ברשומה שנמצא כי חלה בה טעות בדיווח. יובהר כי לא יתאפשר ביטול תנועה או גריעת כספים מחשבון העובד באמצעות הממשק השוטף. פרטים נוספים לגבי שדה זה יופיעו בתרשימי הזרימה.</p:text>
    <p:extLst mod="1">
      <p:ext uri="{C676402C-5697-4E1C-873F-D02D1690AC5C}">
        <p15:threadingInfo xmlns:p15="http://schemas.microsoft.com/office/powerpoint/2012/main" timeZoneBias="-180"/>
      </p:ext>
    </p:extLst>
  </p:cm>
  <p:cm authorId="1" dt="2015-05-15T15:59:51.141" idx="15">
    <p:pos x="2761" y="2619"/>
    <p:text>1.מטרת שדות מספר זיהוי ומספר מסלקה לייצר זיהוי חד חד ערכי של הפרטים שהועברו בבלוק פרטי העברת כספים ולקשור באופן ברור בין פרטים אלה לבין הדיווח על התנועות המופיע בהמשך הממשק.  2.שימוש בשדה מספר זיהוי (שדה 43) ייעשה בכל העברת דיווח למעט כאשר המידע בקובץ מועבר ממסלקה לגוף מוסדי. במקרה זה פרטי הזיהוי יוצגו באמצעות מספר מסלקה (שדה מס' 55).                                          3.מטרת שדות 44 ו-56 להציג את מספר הזיהוי המקורי/מספר מסלקה המקורי ובדרך זו לאפשר ליצרן לקשור בין פרטי העברת הכספים המקוריים לבין הפרטים החדשים המועברים על ידי המעסיק. שימוש בשדות אלה ייעשה בכל פעם שמעסיק מבקש להעביר דיווח המתקן או מוסיף על הדיווח הקודם, למעט במקום שבו הועבר דיווח שלילי לגבי אותן תנועות מקוריות אשר ביטל אותן.</p:text>
    <p:extLst mod="1">
      <p:ext uri="{C676402C-5697-4E1C-873F-D02D1690AC5C}">
        <p15:threadingInfo xmlns:p15="http://schemas.microsoft.com/office/powerpoint/2012/main" timeZoneBias="-180"/>
      </p:ext>
    </p:extLst>
  </p:cm>
  <p:cm authorId="1" dt="2015-05-15T16:17:54.458" idx="16">
    <p:pos x="3105" y="3212"/>
    <p:text>מטרת העברת המידע על פרטי התשלום בקובץ היא לאפשר ליצרן לקשר בין הדיווח על התנועות לבין התשלום שהועבר לחשבון הקופה. פרטי התשלום בבלוק כוללים את מספר האסמכתא על ביצוע העברת התשלום, סך התשלום שהועבר לחשבון היצרן, תאריך הערך של התשלום, פרטי חשבון הבנק ממנו הועבר התשלום ופרטי חשבון הבנק של היצרן אליו הועבר התשלום.</p:text>
    <p:extLst mod="1">
      <p:ext uri="{C676402C-5697-4E1C-873F-D02D1690AC5C}">
        <p15:threadingInfo xmlns:p15="http://schemas.microsoft.com/office/powerpoint/2012/main" timeZoneBias="-180"/>
      </p:ext>
    </p:extLst>
  </p:cm>
  <p:cm authorId="2" dt="2015-05-18T10:58:48.338" idx="1">
    <p:pos x="3062" y="783"/>
    <p:text>בשדה פרטי קופה/ח.פ (שדה מס' 30)  יש להציג את הקידוד האחיד של קופת הגמל או של קרן הפנסיה אליה מבקש מעסיק להעביר את ההפקדה והדיווח. הקידוד האחיד מורכב מ-30 ספרות, ובתוכן נדרש מעסיק להעביר את מספר הח.פ של החברה המנהלת את הקופה ואת מספר אישור קופת הגמל באוצר. יובהר כי לא תתאפשר העברת מספר קופה אשר איננו תואם את המספר של הקופה באוצר. ככל שדיווח מועבר לחברת ביטוח, יש לציין במסגרת הקידוד האחיד אך ורק את מספר הח.פ של חברת הביטוח ואין להתייחס למספר הקופה.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05-15T23:09:16.694" idx="21">
    <p:pos x="3134" y="945"/>
    <p:text>בבלוק פרטי קופה יפורט סוג הקופה אליה מועבר הדיווח (קופת גמל, קרן פנסיה, קרן השתלמות) או סוג מוצר הביטוח (קופת ביטוח, א.כ.ע או פרט). יצויין כי ככל שהדיווח מועבר לקופת גמל או לקרן פנסיה הרי שידווחו בבלוק זה פרטים נוספים של הקופה שמספר הקידוד האחיד שלה דווח ליצרן בבלוק "פרטי העברת כספים"  (בשדה מס' 30) בממשק הדיווח השוטף. מנגד, וככל שהדיווח מועבר לחברת ביטוח, ידווחו בשדה זה מוצרי הביטוח הנמצאים תחת מספר הח.פ שדווח בשדה מס' 30.</p:text>
    <p:extLst>
      <p:ext uri="{C676402C-5697-4E1C-873F-D02D1690AC5C}">
        <p15:threadingInfo xmlns:p15="http://schemas.microsoft.com/office/powerpoint/2012/main" timeZoneBias="-180"/>
      </p:ext>
    </p:extLst>
  </p:cm>
  <p:cm authorId="1" dt="2015-05-15T23:23:08.508" idx="22">
    <p:pos x="3191" y="1567"/>
    <p:text>בבלוק זה יופיעו פרטיו האישיים של העובד, לרבות שם ומספר מזהה.</p:text>
    <p:extLst>
      <p:ext uri="{C676402C-5697-4E1C-873F-D02D1690AC5C}">
        <p15:threadingInfo xmlns:p15="http://schemas.microsoft.com/office/powerpoint/2012/main" timeZoneBias="-180"/>
      </p:ext>
    </p:extLst>
  </p:cm>
  <p:cm authorId="1" dt="2015-05-15T23:25:38.536" idx="23">
    <p:pos x="2736" y="2177"/>
    <p:text>בלוק זה מורכב משני סוגי נתונים: האחד, פרטים לגבי חודש המשכורת לגביו מועבר הדיווח, גובה השכר של העובד בחודש משכורת (בשים לב לכך שהוראות התקנות מחייבות דיווח נפרד בגין כל רכיב שכר: יסוד, שעות נוספות וכו') ומעמד ההפקדה לקופה.  השני, פרטים לגבי סטאטוס העובד בחודש הדיווח - שדה זה מאפשר למעסיק להעביר דיווח לקופה על סיבת הפסקת הפקדות (בשים לב לכך שהוראות התקנות מחילות עליו חובה לעשות זאת).</p:text>
    <p:extLst>
      <p:ext uri="{C676402C-5697-4E1C-873F-D02D1690AC5C}">
        <p15:threadingInfo xmlns:p15="http://schemas.microsoft.com/office/powerpoint/2012/main" timeZoneBias="-180"/>
      </p:ext>
    </p:extLst>
  </p:cm>
  <p:cm authorId="1" dt="2015-05-15T23:31:50.146" idx="26">
    <p:pos x="2609" y="2880"/>
    <p:text>לאחר שהוגדרה הקופה/המוצר בבלוק פרטי קופה, הוגדר פרטי העובד והוגדר חודש השכר ושכר העובד, מטרת בלוק זה להציג את אופן פיצול ההפקדות בין רכיבי השכר השונים של העובד בקופה/במוצר (תגמולי עובד, תגמולי מעביד, פיצויים, א.כ.ע). בתוך כך, ביחס לכל רכיב יש לפרט את שיעור ההפקדה ואת סכום ההפקדה (למעט במקרים שהוגדרו בקובץ כלא רלבנטיים). בנוסף, לכל רכיב הפקדה יוגדר מספר מזהה רשומה חד - חד ערכי.</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5-05-15T23:48:42.091" idx="27">
    <p:pos x="3117" y="720"/>
    <p:text>שדה זה סוכם את סך ההפרשות שדווחו לקופת גמל ביחס לעובד מסויים בחודש משכורת מסויים בבלוקים של פירוט התנועות בקופה. ככל שהועבר דיווח ביחס למספר חודשי משכורת יופיע הסך הכל של כל חודש בנפרד בשדה זה.</p:text>
    <p:extLst>
      <p:ext uri="{C676402C-5697-4E1C-873F-D02D1690AC5C}">
        <p15:threadingInfo xmlns:p15="http://schemas.microsoft.com/office/powerpoint/2012/main" timeZoneBias="-180"/>
      </p:ext>
    </p:extLst>
  </p:cm>
  <p:cm authorId="1" dt="2015-05-15T23:51:18.022" idx="28">
    <p:pos x="2736" y="1238"/>
    <p:text>שדה זה סוכם את סל כל ההפרשות שדווחו לעובד בקופת גמל בבלוקים של פירוט התנועות בקופה. אם הועבר דיווח על הפרשות בגין מספר חודשי שכר, הרי שבשדה זה יוצג הסכום של כל ההפרשות הללו.</p:text>
    <p:extLst>
      <p:ext uri="{C676402C-5697-4E1C-873F-D02D1690AC5C}">
        <p15:threadingInfo xmlns:p15="http://schemas.microsoft.com/office/powerpoint/2012/main" timeZoneBias="-180"/>
      </p:ext>
    </p:extLst>
  </p:cm>
  <p:cm authorId="1" dt="2015-05-15T23:53:27.116" idx="29">
    <p:pos x="2754" y="1826"/>
    <p:text>שדה זה מציג את סך ההפרשות שדווחו על ידי מעסיק לקופת גמל מסוימת בבלוקים המציגים את פירוט התנועות בקופה בקובץ ממשק מעסיקים.</p:text>
    <p:extLst>
      <p:ext uri="{C676402C-5697-4E1C-873F-D02D1690AC5C}">
        <p15:threadingInfo xmlns:p15="http://schemas.microsoft.com/office/powerpoint/2012/main" timeZoneBias="-180"/>
      </p:ext>
    </p:extLst>
  </p:cm>
  <p:cm authorId="1" dt="2015-05-15T23:56:14.131" idx="30">
    <p:pos x="2724" y="2442"/>
    <p:text>שדה זה מציג את סך כל הפקדות המעסיק לקופת הגמל כפי שדווח בבלוק "פרטי העברת כספים".</p:text>
    <p:extLst>
      <p:ext uri="{C676402C-5697-4E1C-873F-D02D1690AC5C}">
        <p15:threadingInfo xmlns:p15="http://schemas.microsoft.com/office/powerpoint/2012/main" timeZoneBias="-180"/>
      </p:ext>
    </p:extLst>
  </p:cm>
  <p:cm authorId="1" dt="2015-05-15T23:57:39.213" idx="31">
    <p:pos x="2828" y="3059"/>
    <p:text>רשומת הסגירה של הקובץ משמשת לצרכי בקרה של תקינות הדיווח לרבות לעניין מספר היצרנים (חברות ביטוח) ומספר הקופות המופיעים בקובץ, מספר המעסיקים, מספר העמיתים, סה"כ ההפרשות בקובץ וסה"כ ההפקדות שדווחו בקובץ.</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5-05-15T10:51:11.858" idx="1">
    <p:pos x="5564" y="2326"/>
    <p:text>*אם הקובץ כולו תקין יועבר למעסיק ממשק היזון חוזר ראשוני ברמת מספר זיהוי/מספר מסלקה בלבד, וזאת כמפורט להלן: בשדה מס' 33 שעניינו "רמת משוב" ידווח קוד 2 = "ברמת רשומה"; בשדה מס' 34 שעניינו "סוג משוב" ידווח קוד 1 = "שלב א': משוב טכני; בשדה מס'  37 בממשק היזון חוזר ראשוני יועבר ע"י היצרן מספר הזיהוי המשמש לזיהוי פרטי העברת הכספים (אם הדיווח הועבר שלא באמצעות מסלקה) או מספר המסלקה (אם דיווח הועבר דרך מסלקה), ובשדה 39 ידווח היצרן את קוד 1 = "נקלט תקין". יובהר כי במקרה בו כל הקובץ נקלט באופן תקין לא יועבר מידע בממשק ההיזון החוזר הראשוני בבלוק משוב ברמת קובץ (שדות 35-36).</p:text>
    <p:extLst mod="1">
      <p:ext uri="{C676402C-5697-4E1C-873F-D02D1690AC5C}">
        <p15:threadingInfo xmlns:p15="http://schemas.microsoft.com/office/powerpoint/2012/main" timeZoneBias="-180"/>
      </p:ext>
    </p:extLst>
  </p:cm>
  <p:cm authorId="1" dt="2015-05-15T10:52:19.080" idx="2">
    <p:pos x="3760" y="2326"/>
    <p:text>*אם הקובץ כולו לא תקין יועבר למעסיק היזון חוזר ראשוני ברמת מספר הקובץ (מספר זה הוגדר בשדה מס' 5 של ממשק מעסיקים - דיווח שוטף). כלומר, בשדה מס' 33 שעניינו "רמת משוב" ידווח קוד 1 = "ברמת הקובץ"; בשדה מס' 34 שעניינו "סוג משוב" ידווח קוד 1 = "שלב א': משוב טכני; ובשדה מס' 34 שעניינו "קוד שגיאה ברמת הקובץ" תדווח מהות השגיאה שנמצאה בקובץ. יובהר כי במקרה בו כל הקובץ לא תקין מבחינה טכנית לא יועבר מידע בממשק ההיזון החוזר הראשוני בבלוק משוב ברמת רשומה (37-42.)</p:text>
    <p:extLst mod="1">
      <p:ext uri="{C676402C-5697-4E1C-873F-D02D1690AC5C}">
        <p15:threadingInfo xmlns:p15="http://schemas.microsoft.com/office/powerpoint/2012/main" timeZoneBias="-180"/>
      </p:ext>
    </p:extLst>
  </p:cm>
  <p:cm authorId="1" dt="2015-05-15T11:08:35.038" idx="3">
    <p:pos x="1380" y="2413"/>
    <p:text>*אם הקובץ תקין אולם קיים ליקוי טכני ברשומות מסוימות תחת מספר זיהוי/מספר מסלקה יועבר למעסיק היזון חוזר ראשוני ברמת מספר זיהוי/מספר מסלקה בלבד תוך מתן התייחסות נקודתית לכל הרשומות שבהן נמצא ליקוי. למען הסר ספק יובהר כי במצב זה לא תינתן התייחסות בממשק היזון חוזר ראשוני לרשומות שנמצאו תקינות תחת מספר זיהוי/מספר מסלקה.  כלומר, במקרה זה בשדה מס' 33 שעניינו "רמת משוב" ידווח קוד 2 = "ברמת רשומה"; בשדה מס' 34 שעניינו "סוג משוב" ידווח קוד 1 = "שלב א': משוב טכני; בשדה מס'  37 בממשק היזון חוזר ראשוני יועבר ע"י היצרן מספר הזיהוי המשמש לזיהוי פרטי העברת הכספים (אם הדיווח הועבר שלא באמצעות מסלקה) או מספר המסלקה (אם דיווח הועבר דרך מסלקה); בשדה מס' 38 ידווח מספר מזהה הרשומה שבה נמצא הליקוי ובשדה 39 ידווח היצרן את קוד 2 = "לא נקלט" ובשדה 40 שעניינו "קוד שגיאה ברמת רשומה" יציג יצרן את הליקוי שנמצא ברשומה.  עוד יובהר כי בלוק "מענה מיצרן" לא רלבנטי להיזון חוזר ראשוני המועבר אגב ממשק מעסיקים.</p:text>
    <p:extLst>
      <p:ext uri="{C676402C-5697-4E1C-873F-D02D1690AC5C}">
        <p15:threadingInfo xmlns:p15="http://schemas.microsoft.com/office/powerpoint/2012/main" timeZoneBias="-180"/>
      </p:ext>
    </p:extLst>
  </p:cm>
  <p:cm authorId="1" dt="2015-05-15T11:21:53.329" idx="4">
    <p:pos x="1978" y="3347"/>
    <p:text>במקרה שבו מעסיק מבקש להעביר דיווח שלילי במטרה לבטל את כל התנועות או חלקן  מבלי לבקש החזר תשלום מהיצרן יש לעשות שימוש בממשק הדיווח השלילי. בתוך כך, בשדה 37 בממשק השלילי שעניינו "סוג פעולה" יש לעשות שימוש בקוד 6 = "בקשה לביטול חלקי או מלא של תנועה ללא החזר תשלום למעסיק"; בשדה 39 שעניינו "סך הפקדת מעסיק לקופה/ח.פ" יועבר הערך 0. בשדה 79 שעניינו "סוג הפרשה" יוגדר רכיב ההפרשה אותו מבקש מעסיק לבטל ובשדה 81 יפרט מעסיק את הסכום שאותו הוא רוצה לבטל מהדיווח המקורי. הסכום האמור יוצג בערכים מוחלטים.</p:text>
    <p:extLst>
      <p:ext uri="{C676402C-5697-4E1C-873F-D02D1690AC5C}">
        <p15:threadingInfo xmlns:p15="http://schemas.microsoft.com/office/powerpoint/2012/main" timeZoneBias="-180"/>
      </p:ext>
    </p:extLst>
  </p:cm>
  <p:cm authorId="1" dt="2015-05-15T11:37:09.966" idx="5">
    <p:pos x="1858" y="3800"/>
    <p:text>החלופה השנייה העומדת בפני מעסיק המבקש לתקן רשומות מסוימות בדיווח שנמצא בהן ליקוי מבלי שהצעד יהיה כרוך בגריעת זכויות של עובד או בהחזרת כספים, היא לעשות זאת באמצעות ממשק מעסיקים - דיווח שוטף. במקרה זה יש לבחור בשדה 37 שעניינו "סוג פעולה" בקוד 2= "דיווח על תיקון תנועות ללא הפקדה נוספת". בשדה מס' זיהוי קודם (שדה מס' 54) יציג מעסיק את מספר הזיהוי המקורי/מספר המסלקה של ההפקדה. על מנת לקשור בין הדיווח המתוקן לבין הדיווח המקורי יעביר מעסיק בשדה "מספר מזהה רשומה קודם" (שדה 84 בממשק השוטף) את מספר הרשומה  שאותה הוא מבקש לתקן.</p:text>
    <p:extLst mod="1">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5-05-15T16:29:58.897" idx="17">
    <p:pos x="3301" y="2187"/>
    <p:text>במקרה שנמצא כי כל הדיווח לא תקין רשאי מעסיק לבחור בין אחת משתי החלופות הבאות לצורך תיקון הדיווח בממשק: העברת ממשק דיווח שלילי ובחירה בקוד 5 (בקשה להשבת תשלום שהופקד ביתר) או בקוד 6 (בקשה לביטול חלקי או מלא של תנועה ללא החזר תשלום למעסיק). בחר המעסיק בהעברת קוד 5 יעביר ליצרן לצד הדיווח השלילי דיווח שוטף חדש (בשדה סוג פעולה בממשק השוטף ידווח קוד 1 = שוטף/ רגיל) עם פרטי הפקדה חדשה של כספים. בחר המעסיק בהעברת קוד 6 בממשק הדיווח השלילי יעביר ליצרן בדיווח השוטף בשדה סוג פעולה קוד 1 = "דיווח שוטף/רגיל" ללא פרטי הפקדה נוספת של כספים.</p:text>
    <p:extLst mod="1">
      <p:ext uri="{C676402C-5697-4E1C-873F-D02D1690AC5C}">
        <p15:threadingInfo xmlns:p15="http://schemas.microsoft.com/office/powerpoint/2012/main" timeZoneBias="-180"/>
      </p:ext>
    </p:extLst>
  </p:cm>
  <p:cm authorId="1" dt="2015-05-15T16:46:06.834" idx="18">
    <p:pos x="1723" y="2190"/>
    <p:text>במקרה שנמצא כי חלק מהרשומות בדיווח של המעסיק לא תקינות ידווח יצרן בשדה מספר 56 בממשק היזון חוזר מסכם ("רשומה נקלטה") על הרשומות שנקלטו בקוד 1 ואילו על רשומות שנדחו 3. במקרה זה רשאי מעסיק לבחור בין אחת משתי החלופות הבאות לצורך תיקון הדיווח בממשק:     חלופה א' - העברת ממשק דיווח שלילי ובחירה בקוד 5 בשדה סוג פעולה (בקשה להשבת תשלום שהופקד ביתר) או בקוד 6 (בקשה לביטול של כל התנועות בממשק או חלקן). במקרה זה, לצד הדיווח השלילי יועבר דיווח שוטף לגבי כל התנועות או חלקן (בהתאם למה שדווח בממשק השלילי).                     חלופה ב' - העברת ממשק דיווח שוטף אך ורק לגבי התנועות בהן נמצא ליקוי. במקרה זה ייעשה שימוש בקוד 2 בשדה סוג פעולה (שדה מס' 37 בממשק השוטף) שעניינו "דיווח על תיקון תנועות ללא הפקדה נוספת" או קוד 3 בשדה סוג פעולה שעניינו "דיווח על הפקדה נוספת ותיקון תנועות". על מנת לקשור בין ההפקדה המקורית לבין הדיווח שאותו מעסיק מבקש לתקן יש להעביר במקרה זה מידע בשדה "מספר זיהוי קודם" או בשדה "מספר מסלקה קודם", וכן מידע בשדה "מספר מזהה רשומה קודם". למען הסר ספק יובהר כי לא ניתן לעשות שימוש בקוד 2 או בקוד 3 לצורך השבת תשלום שהופקד ביתר או לצורך ביטוח תנועה. תיקונים אלה ייעשו אך ורק באמצעות ממשק הדיווח השלילי.</p:text>
    <p:extLst mod="1">
      <p:ext uri="{C676402C-5697-4E1C-873F-D02D1690AC5C}">
        <p15:threadingInfo xmlns:p15="http://schemas.microsoft.com/office/powerpoint/2012/main" timeZoneBias="-180"/>
      </p:ext>
    </p:extLst>
  </p:cm>
  <p:cm authorId="1" dt="2015-05-17T22:45:09.642" idx="32">
    <p:pos x="6847" y="3694"/>
    <p:text>במקרה של דיווח תקין, ביחס לכל רשומה שדווחה בממשק הדיווח השוטף/השלילי של המעסיק יעביר גוף מוסדי התייחסות בשדה "רשומה נקלטה" (שדה מס' 56 בממשק היזון חוזר מסכם) לכך שהרשומה נקלטה (קוד 1). בנוסף, במקרה זה ידווח יצרן בבלוק "אופן רישום זכויות" (שדות מס' 59-67) על אופן קליטת הרשומה במערכות המידע של היצרן.</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5-05-15T17:05:21.297" idx="19">
    <p:pos x="4969" y="1485"/>
    <p:text>כפי שהוסבר לעיל, שימוש בממשק השלילי מאפשר למעסיק לבטל את התנועה שדווחה (בליווי החזר תשלום - (קוד 5 בשדה 37) או לאו (קוד 6 בשדה 37)), ולהעביר במקביל דיווח רגיל/שוטף במקום כל התנועות אותן ביקש לבטל באמצעות ממשק הדיווח השלילי.</p:text>
    <p:extLst mod="1">
      <p:ext uri="{C676402C-5697-4E1C-873F-D02D1690AC5C}">
        <p15:threadingInfo xmlns:p15="http://schemas.microsoft.com/office/powerpoint/2012/main" timeZoneBias="-180"/>
      </p:ext>
    </p:extLst>
  </p:cm>
  <p:cm authorId="1" dt="2015-05-15T17:12:04.990" idx="20">
    <p:pos x="1624" y="1381"/>
    <p:text>במקרה זה ניתן להעביר קוד 2 או קוד 3 בשדה סוג פעולה. ויש לציין את מספר הזיהוי המקורי של פרטי ההפקדה ואת מספר מזהה הרשומה של כל אחת מהרשומות שאותן מבקש מעסיק לתקן.</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5-05-17T22:57:15.730" idx="33">
    <p:pos x="6415" y="3406"/>
    <p:text>במקרה זה בשדה מספר 56 בממשק היזון חוזר מסכם ידווח קוד 1 = רשומה נקלטה</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63D054E-441C-4A9A-B408-B89B2A58F292}" type="datetimeFigureOut">
              <a:rPr lang="he-IL" smtClean="0"/>
              <a:t>ו'/חשון/תשע"ו</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3069562D-D190-4CC0-95CD-28E38CE7E98D}" type="slidenum">
              <a:rPr lang="he-IL" smtClean="0"/>
              <a:t>‹#›</a:t>
            </a:fld>
            <a:endParaRPr lang="he-IL"/>
          </a:p>
        </p:txBody>
      </p:sp>
    </p:spTree>
    <p:extLst>
      <p:ext uri="{BB962C8B-B14F-4D97-AF65-F5344CB8AC3E}">
        <p14:creationId xmlns:p14="http://schemas.microsoft.com/office/powerpoint/2010/main" val="9570703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הערה</a:t>
            </a:r>
            <a:r>
              <a:rPr lang="he-IL" baseline="0" dirty="0" smtClean="0"/>
              <a:t>: </a:t>
            </a:r>
            <a:r>
              <a:rPr lang="he-IL" dirty="0" smtClean="0"/>
              <a:t>הסבר</a:t>
            </a:r>
            <a:r>
              <a:rPr lang="he-IL" baseline="0" dirty="0" smtClean="0"/>
              <a:t> מפורט לאופן השימוש בפעולות אלה ניתן לקרוא בשדה 37 בממשק דיווח שוטף/שלילי</a:t>
            </a:r>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2</a:t>
            </a:fld>
            <a:endParaRPr lang="he-IL"/>
          </a:p>
        </p:txBody>
      </p:sp>
    </p:spTree>
    <p:extLst>
      <p:ext uri="{BB962C8B-B14F-4D97-AF65-F5344CB8AC3E}">
        <p14:creationId xmlns:p14="http://schemas.microsoft.com/office/powerpoint/2010/main" val="3272902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11</a:t>
            </a:fld>
            <a:endParaRPr lang="he-IL"/>
          </a:p>
        </p:txBody>
      </p:sp>
    </p:spTree>
    <p:extLst>
      <p:ext uri="{BB962C8B-B14F-4D97-AF65-F5344CB8AC3E}">
        <p14:creationId xmlns:p14="http://schemas.microsoft.com/office/powerpoint/2010/main" val="2612723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מטרת</a:t>
            </a:r>
            <a:r>
              <a:rPr lang="he-IL" b="1" baseline="0" dirty="0" smtClean="0"/>
              <a:t> שקף זה להציג אפשרויות שונות של סטאטוס רשומה בממשק היזון חוזר מסכם שבועי/חודשי  </a:t>
            </a:r>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12</a:t>
            </a:fld>
            <a:endParaRPr lang="he-IL"/>
          </a:p>
        </p:txBody>
      </p:sp>
    </p:spTree>
    <p:extLst>
      <p:ext uri="{BB962C8B-B14F-4D97-AF65-F5344CB8AC3E}">
        <p14:creationId xmlns:p14="http://schemas.microsoft.com/office/powerpoint/2010/main" val="426077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הערה: מבנה הקובץ של הדיווח השוטף והדיווח השלילי זהה</a:t>
            </a:r>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3</a:t>
            </a:fld>
            <a:endParaRPr lang="he-IL"/>
          </a:p>
        </p:txBody>
      </p:sp>
    </p:spTree>
    <p:extLst>
      <p:ext uri="{BB962C8B-B14F-4D97-AF65-F5344CB8AC3E}">
        <p14:creationId xmlns:p14="http://schemas.microsoft.com/office/powerpoint/2010/main" val="112596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4</a:t>
            </a:fld>
            <a:endParaRPr lang="he-IL"/>
          </a:p>
        </p:txBody>
      </p:sp>
    </p:spTree>
    <p:extLst>
      <p:ext uri="{BB962C8B-B14F-4D97-AF65-F5344CB8AC3E}">
        <p14:creationId xmlns:p14="http://schemas.microsoft.com/office/powerpoint/2010/main" val="210833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5</a:t>
            </a:fld>
            <a:endParaRPr lang="he-IL"/>
          </a:p>
        </p:txBody>
      </p:sp>
    </p:spTree>
    <p:extLst>
      <p:ext uri="{BB962C8B-B14F-4D97-AF65-F5344CB8AC3E}">
        <p14:creationId xmlns:p14="http://schemas.microsoft.com/office/powerpoint/2010/main" val="229857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6</a:t>
            </a:fld>
            <a:endParaRPr lang="he-IL"/>
          </a:p>
        </p:txBody>
      </p:sp>
    </p:spTree>
    <p:extLst>
      <p:ext uri="{BB962C8B-B14F-4D97-AF65-F5344CB8AC3E}">
        <p14:creationId xmlns:p14="http://schemas.microsoft.com/office/powerpoint/2010/main" val="2835257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7</a:t>
            </a:fld>
            <a:endParaRPr lang="he-IL"/>
          </a:p>
        </p:txBody>
      </p:sp>
    </p:spTree>
    <p:extLst>
      <p:ext uri="{BB962C8B-B14F-4D97-AF65-F5344CB8AC3E}">
        <p14:creationId xmlns:p14="http://schemas.microsoft.com/office/powerpoint/2010/main" val="2927459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8</a:t>
            </a:fld>
            <a:endParaRPr lang="he-IL"/>
          </a:p>
        </p:txBody>
      </p:sp>
    </p:spTree>
    <p:extLst>
      <p:ext uri="{BB962C8B-B14F-4D97-AF65-F5344CB8AC3E}">
        <p14:creationId xmlns:p14="http://schemas.microsoft.com/office/powerpoint/2010/main" val="3648669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מטרת</a:t>
            </a:r>
            <a:r>
              <a:rPr lang="he-IL" b="1" baseline="0" dirty="0" smtClean="0"/>
              <a:t> שקף זה להציג אפשרויות פעולה שונות של מעסיק נוכח ליקויים טכניים שנמצאו בדיווח.  </a:t>
            </a:r>
          </a:p>
          <a:p>
            <a:pPr marL="0" marR="0" indent="0" algn="r" defTabSz="914400" rtl="1" eaLnBrk="1" fontAlgn="auto" latinLnBrk="0" hangingPunct="1">
              <a:lnSpc>
                <a:spcPct val="100000"/>
              </a:lnSpc>
              <a:spcBef>
                <a:spcPts val="0"/>
              </a:spcBef>
              <a:spcAft>
                <a:spcPts val="0"/>
              </a:spcAft>
              <a:buClrTx/>
              <a:buSzTx/>
              <a:buFontTx/>
              <a:buNone/>
              <a:tabLst/>
              <a:defRPr/>
            </a:pPr>
            <a:r>
              <a:rPr lang="he-IL" b="1" baseline="0" dirty="0" smtClean="0"/>
              <a:t>הערה 1: מוצע לעיין בהערות המצורפות.</a:t>
            </a:r>
          </a:p>
          <a:p>
            <a:pPr marL="0" marR="0" indent="0" algn="r" defTabSz="914400" rtl="1" eaLnBrk="1" fontAlgn="auto" latinLnBrk="0" hangingPunct="1">
              <a:lnSpc>
                <a:spcPct val="100000"/>
              </a:lnSpc>
              <a:spcBef>
                <a:spcPts val="0"/>
              </a:spcBef>
              <a:spcAft>
                <a:spcPts val="0"/>
              </a:spcAft>
              <a:buClrTx/>
              <a:buSzTx/>
              <a:buFontTx/>
              <a:buNone/>
              <a:tabLst/>
              <a:defRPr/>
            </a:pPr>
            <a:r>
              <a:rPr lang="he-IL" b="1" baseline="0" dirty="0" smtClean="0"/>
              <a:t>הערה 2: בסיום העיון בשקף נא ללחוץ על הריבוע הירוק על מנת להתקדם בתהליך.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endParaRPr lang="he-IL" dirty="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9</a:t>
            </a:fld>
            <a:endParaRPr lang="he-IL"/>
          </a:p>
        </p:txBody>
      </p:sp>
    </p:spTree>
    <p:extLst>
      <p:ext uri="{BB962C8B-B14F-4D97-AF65-F5344CB8AC3E}">
        <p14:creationId xmlns:p14="http://schemas.microsoft.com/office/powerpoint/2010/main" val="2634834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מטרת</a:t>
            </a:r>
            <a:r>
              <a:rPr lang="he-IL" b="1" baseline="0" dirty="0" smtClean="0"/>
              <a:t> שקף זה להציג אפשרויות פעולה שונות של מעסיק לתיקון הדיווח נוכח ליקויים עסקיים שבאו לידי ביטוי בממשק היזון חוזר מסכם.  </a:t>
            </a:r>
          </a:p>
          <a:p>
            <a:pPr marL="0" marR="0" indent="0" algn="r" defTabSz="914400" rtl="1" eaLnBrk="1" fontAlgn="auto" latinLnBrk="0" hangingPunct="1">
              <a:lnSpc>
                <a:spcPct val="100000"/>
              </a:lnSpc>
              <a:spcBef>
                <a:spcPts val="0"/>
              </a:spcBef>
              <a:spcAft>
                <a:spcPts val="0"/>
              </a:spcAft>
              <a:buClrTx/>
              <a:buSzTx/>
              <a:buFontTx/>
              <a:buNone/>
              <a:tabLst/>
              <a:defRPr/>
            </a:pPr>
            <a:r>
              <a:rPr lang="he-IL" b="1" baseline="0" dirty="0" smtClean="0"/>
              <a:t>הערה 1: מוצע לעיין בהערות המצורפות.</a:t>
            </a:r>
          </a:p>
          <a:p>
            <a:pPr marL="0" marR="0" indent="0" algn="r" defTabSz="914400" rtl="1" eaLnBrk="1" fontAlgn="auto" latinLnBrk="0" hangingPunct="1">
              <a:lnSpc>
                <a:spcPct val="100000"/>
              </a:lnSpc>
              <a:spcBef>
                <a:spcPts val="0"/>
              </a:spcBef>
              <a:spcAft>
                <a:spcPts val="0"/>
              </a:spcAft>
              <a:buClrTx/>
              <a:buSzTx/>
              <a:buFontTx/>
              <a:buNone/>
              <a:tabLst/>
              <a:defRPr/>
            </a:pPr>
            <a:r>
              <a:rPr lang="he-IL" b="1" baseline="0" dirty="0" smtClean="0"/>
              <a:t>הערה 2: בסיום העיון בשקף נא ללחוץ על כל אחד מהריבועים הירוקים על מנת להתקדם בתהליך. </a:t>
            </a:r>
            <a:endParaRPr lang="he-IL" b="1" dirty="0" smtClean="0"/>
          </a:p>
        </p:txBody>
      </p:sp>
      <p:sp>
        <p:nvSpPr>
          <p:cNvPr id="4" name="מציין מיקום של מספר שקופית 3"/>
          <p:cNvSpPr>
            <a:spLocks noGrp="1"/>
          </p:cNvSpPr>
          <p:nvPr>
            <p:ph type="sldNum" sz="quarter" idx="10"/>
          </p:nvPr>
        </p:nvSpPr>
        <p:spPr/>
        <p:txBody>
          <a:bodyPr/>
          <a:lstStyle/>
          <a:p>
            <a:fld id="{3069562D-D190-4CC0-95CD-28E38CE7E98D}" type="slidenum">
              <a:rPr lang="he-IL" smtClean="0"/>
              <a:t>10</a:t>
            </a:fld>
            <a:endParaRPr lang="he-IL"/>
          </a:p>
        </p:txBody>
      </p:sp>
    </p:spTree>
    <p:extLst>
      <p:ext uri="{BB962C8B-B14F-4D97-AF65-F5344CB8AC3E}">
        <p14:creationId xmlns:p14="http://schemas.microsoft.com/office/powerpoint/2010/main" val="4114433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585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Date Placeholder 2"/>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346146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226591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7493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159953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לחץ כדי לערוך סגנונות טקסט של תבנית בסיס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67234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לחץ כדי לערוך סגנונות טקסט של תבנית בסיס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2078763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16356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41184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3569567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15611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2818148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160557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232136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90327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67466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e-IL" smtClean="0"/>
              <a:t>לחץ כדי לערוך סגנון כותרת של תבנית בסיס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DA108C4C-52D5-435A-A9A8-6EF7D568D5F7}" type="datetimeFigureOut">
              <a:rPr lang="he-IL" smtClean="0"/>
              <a:t>ו'/חשון/תשע"ו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1ED2301-6044-402C-A23F-A8D3A26E5B93}" type="slidenum">
              <a:rPr lang="he-IL" smtClean="0"/>
              <a:t>‹#›</a:t>
            </a:fld>
            <a:endParaRPr lang="he-IL"/>
          </a:p>
        </p:txBody>
      </p:sp>
    </p:spTree>
    <p:extLst>
      <p:ext uri="{BB962C8B-B14F-4D97-AF65-F5344CB8AC3E}">
        <p14:creationId xmlns:p14="http://schemas.microsoft.com/office/powerpoint/2010/main" val="113720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A108C4C-52D5-435A-A9A8-6EF7D568D5F7}" type="datetimeFigureOut">
              <a:rPr lang="he-IL" smtClean="0"/>
              <a:t>ו'/חשון/תשע"ו</a:t>
            </a:fld>
            <a:endParaRPr lang="he-I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e-I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1ED2301-6044-402C-A23F-A8D3A26E5B93}" type="slidenum">
              <a:rPr lang="he-IL" smtClean="0"/>
              <a:t>‹#›</a:t>
            </a:fld>
            <a:endParaRPr lang="he-IL"/>
          </a:p>
        </p:txBody>
      </p:sp>
    </p:spTree>
    <p:extLst>
      <p:ext uri="{BB962C8B-B14F-4D97-AF65-F5344CB8AC3E}">
        <p14:creationId xmlns:p14="http://schemas.microsoft.com/office/powerpoint/2010/main" val="389996909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omments" Target="../comments/comment6.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omments" Target="../comments/commen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90498" y="2342847"/>
            <a:ext cx="8534400" cy="1507067"/>
          </a:xfrm>
        </p:spPr>
        <p:txBody>
          <a:bodyPr/>
          <a:lstStyle/>
          <a:p>
            <a:r>
              <a:rPr lang="he-IL" b="1" dirty="0" smtClean="0"/>
              <a:t>ממשק מעסיקים - מדריך למשתמש</a:t>
            </a:r>
            <a:endParaRPr lang="he-IL" b="1" dirty="0"/>
          </a:p>
        </p:txBody>
      </p:sp>
      <p:sp>
        <p:nvSpPr>
          <p:cNvPr id="3" name="מציין מיקום תוכן 2"/>
          <p:cNvSpPr>
            <a:spLocks noGrp="1"/>
          </p:cNvSpPr>
          <p:nvPr>
            <p:ph idx="1"/>
          </p:nvPr>
        </p:nvSpPr>
        <p:spPr>
          <a:xfrm>
            <a:off x="684212" y="685800"/>
            <a:ext cx="8534400" cy="1110343"/>
          </a:xfrm>
        </p:spPr>
        <p:txBody>
          <a:bodyPr>
            <a:normAutofit/>
          </a:bodyPr>
          <a:lstStyle/>
          <a:p>
            <a:pPr marL="0" indent="0">
              <a:buNone/>
            </a:pPr>
            <a:r>
              <a:rPr lang="he-IL" sz="2200" b="1" dirty="0" smtClean="0"/>
              <a:t>תקנות תשלומים לקופת גמל </a:t>
            </a:r>
            <a:endParaRPr lang="he-IL" sz="2200" b="1" dirty="0"/>
          </a:p>
        </p:txBody>
      </p:sp>
      <p:sp>
        <p:nvSpPr>
          <p:cNvPr id="4" name="TextBox 3"/>
          <p:cNvSpPr txBox="1"/>
          <p:nvPr/>
        </p:nvSpPr>
        <p:spPr>
          <a:xfrm>
            <a:off x="684212" y="4984668"/>
            <a:ext cx="3334895" cy="646331"/>
          </a:xfrm>
          <a:prstGeom prst="rect">
            <a:avLst/>
          </a:prstGeom>
          <a:noFill/>
        </p:spPr>
        <p:txBody>
          <a:bodyPr wrap="square" rtlCol="1">
            <a:spAutoFit/>
          </a:bodyPr>
          <a:lstStyle/>
          <a:p>
            <a:r>
              <a:rPr lang="he-IL" b="1" dirty="0" smtClean="0"/>
              <a:t>אגף שוק ההון, ביטוח וחיסכון</a:t>
            </a:r>
          </a:p>
          <a:p>
            <a:r>
              <a:rPr lang="he-IL" b="1" dirty="0" smtClean="0"/>
              <a:t>משרד האוצר</a:t>
            </a:r>
            <a:endParaRPr lang="he-IL" b="1" dirty="0"/>
          </a:p>
        </p:txBody>
      </p:sp>
      <p:sp>
        <p:nvSpPr>
          <p:cNvPr id="5" name="מציין מיקום של מספר שקופית 3"/>
          <p:cNvSpPr>
            <a:spLocks noGrp="1"/>
          </p:cNvSpPr>
          <p:nvPr>
            <p:ph type="sldNum" sz="quarter" idx="12"/>
          </p:nvPr>
        </p:nvSpPr>
        <p:spPr>
          <a:xfrm>
            <a:off x="10363200" y="5578475"/>
            <a:ext cx="1142245" cy="669925"/>
          </a:xfrm>
        </p:spPr>
        <p:txBody>
          <a:bodyPr/>
          <a:lstStyle/>
          <a:p>
            <a:r>
              <a:rPr lang="he-IL" dirty="0" smtClean="0"/>
              <a:t>1</a:t>
            </a:r>
            <a:endParaRPr lang="en-US" dirty="0"/>
          </a:p>
        </p:txBody>
      </p:sp>
    </p:spTree>
    <p:extLst>
      <p:ext uri="{BB962C8B-B14F-4D97-AF65-F5344CB8AC3E}">
        <p14:creationId xmlns:p14="http://schemas.microsoft.com/office/powerpoint/2010/main" val="2837126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3122762" y="345508"/>
            <a:ext cx="5097636"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הועבר היזון חוזר מסכם מגוף מוסדי </a:t>
            </a:r>
            <a:r>
              <a:rPr lang="he-IL" dirty="0" smtClean="0"/>
              <a:t>למעסיק. ההיזון עשוי להצביע על אחד מארבעת המצבים הבאים:</a:t>
            </a:r>
            <a:endParaRPr lang="he-IL" dirty="0"/>
          </a:p>
        </p:txBody>
      </p:sp>
      <p:sp>
        <p:nvSpPr>
          <p:cNvPr id="16" name="מלבן מעוגל 15"/>
          <p:cNvSpPr/>
          <p:nvPr/>
        </p:nvSpPr>
        <p:spPr>
          <a:xfrm>
            <a:off x="8515672" y="1766117"/>
            <a:ext cx="3526972" cy="13917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הדיווח </a:t>
            </a:r>
            <a:r>
              <a:rPr lang="he-IL" dirty="0"/>
              <a:t>כולו תקין </a:t>
            </a:r>
            <a:r>
              <a:rPr lang="he-IL" dirty="0" smtClean="0"/>
              <a:t>- </a:t>
            </a:r>
            <a:r>
              <a:rPr lang="he-IL" dirty="0"/>
              <a:t>יועבר למעסיק היזון חוזר </a:t>
            </a:r>
            <a:r>
              <a:rPr lang="he-IL" dirty="0" smtClean="0"/>
              <a:t>לגבי סטאטוס הקליטה של הכסף ולגבי אופן שיוך הכספים לחשבונות העובדים </a:t>
            </a:r>
            <a:endParaRPr lang="he-IL" dirty="0"/>
          </a:p>
        </p:txBody>
      </p:sp>
      <p:sp>
        <p:nvSpPr>
          <p:cNvPr id="17" name="מלבן מעוגל 16"/>
          <p:cNvSpPr/>
          <p:nvPr/>
        </p:nvSpPr>
        <p:spPr>
          <a:xfrm>
            <a:off x="4949241" y="1766117"/>
            <a:ext cx="3254828" cy="14449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הדיווח כולו לא תקין ברמה העסקית. לדוג', הועבר דיווח על חודש משכורת לא נכון.</a:t>
            </a:r>
            <a:endParaRPr lang="he-IL" dirty="0"/>
          </a:p>
        </p:txBody>
      </p:sp>
      <p:cxnSp>
        <p:nvCxnSpPr>
          <p:cNvPr id="22" name="מחבר חץ ישר 21"/>
          <p:cNvCxnSpPr/>
          <p:nvPr/>
        </p:nvCxnSpPr>
        <p:spPr>
          <a:xfrm>
            <a:off x="10279158" y="3167326"/>
            <a:ext cx="0" cy="318416"/>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מלבן מעוגל 23"/>
          <p:cNvSpPr/>
          <p:nvPr/>
        </p:nvSpPr>
        <p:spPr>
          <a:xfrm>
            <a:off x="8515672" y="3476320"/>
            <a:ext cx="3526972" cy="3129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בהיזון החוזר המסכם  מקבל מעסיק מגוף מוסדי מידע אודות הפרטים הבאים:  </a:t>
            </a:r>
          </a:p>
          <a:p>
            <a:pPr marL="285750" indent="-285750" algn="just">
              <a:buFont typeface="Wingdings" panose="05000000000000000000" pitchFamily="2" charset="2"/>
              <a:buChar char="ü"/>
            </a:pPr>
            <a:r>
              <a:rPr lang="he-IL" dirty="0" smtClean="0"/>
              <a:t>סך הכספים שהופקדו בחשבון קופת הגמל אל מול סך הכספים ששויכו לחשבונות העובדים</a:t>
            </a:r>
            <a:r>
              <a:rPr lang="en-US" dirty="0" smtClean="0"/>
              <a:t>;</a:t>
            </a:r>
            <a:r>
              <a:rPr lang="he-IL" dirty="0" smtClean="0"/>
              <a:t> </a:t>
            </a:r>
          </a:p>
          <a:p>
            <a:pPr marL="285750" indent="-285750" algn="just">
              <a:buFont typeface="Wingdings" panose="05000000000000000000" pitchFamily="2" charset="2"/>
              <a:buChar char="ü"/>
            </a:pPr>
            <a:r>
              <a:rPr lang="he-IL" dirty="0" smtClean="0"/>
              <a:t>אופן קליטת הדיווח בחשבון העובד</a:t>
            </a:r>
            <a:r>
              <a:rPr lang="en-US" dirty="0" smtClean="0"/>
              <a:t>;</a:t>
            </a:r>
            <a:endParaRPr lang="he-IL" dirty="0" smtClean="0"/>
          </a:p>
          <a:p>
            <a:pPr marL="285750" indent="-285750" algn="just">
              <a:buFont typeface="Wingdings" panose="05000000000000000000" pitchFamily="2" charset="2"/>
              <a:buChar char="ü"/>
            </a:pPr>
            <a:r>
              <a:rPr lang="he-IL" dirty="0" smtClean="0"/>
              <a:t>מידע לגבי עודף/חוסר תשלום</a:t>
            </a:r>
            <a:r>
              <a:rPr lang="en-US" dirty="0" smtClean="0"/>
              <a:t>;</a:t>
            </a:r>
            <a:r>
              <a:rPr lang="he-IL" dirty="0" smtClean="0"/>
              <a:t>  </a:t>
            </a:r>
            <a:endParaRPr lang="he-IL" dirty="0"/>
          </a:p>
        </p:txBody>
      </p:sp>
      <p:sp>
        <p:nvSpPr>
          <p:cNvPr id="26" name="TextBox 25"/>
          <p:cNvSpPr txBox="1"/>
          <p:nvPr/>
        </p:nvSpPr>
        <p:spPr>
          <a:xfrm>
            <a:off x="8376556" y="337457"/>
            <a:ext cx="3336473" cy="523220"/>
          </a:xfrm>
          <a:prstGeom prst="rect">
            <a:avLst/>
          </a:prstGeom>
          <a:noFill/>
        </p:spPr>
        <p:txBody>
          <a:bodyPr wrap="square" rtlCol="1">
            <a:spAutoFit/>
          </a:bodyPr>
          <a:lstStyle/>
          <a:p>
            <a:r>
              <a:rPr lang="he-IL" sz="2800" b="1" dirty="0" smtClean="0"/>
              <a:t>שלב ב':</a:t>
            </a:r>
            <a:endParaRPr lang="he-IL" sz="2800" b="1" dirty="0"/>
          </a:p>
        </p:txBody>
      </p:sp>
      <p:sp>
        <p:nvSpPr>
          <p:cNvPr id="30" name="מלבן מעוגל 29"/>
          <p:cNvSpPr/>
          <p:nvPr/>
        </p:nvSpPr>
        <p:spPr>
          <a:xfrm>
            <a:off x="2371711" y="1848406"/>
            <a:ext cx="2276474" cy="13495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הדיווח תקין אולם נמצאו מספר רשומות בהן נמצא ליקוי ברמה העסקית*</a:t>
            </a:r>
            <a:endParaRPr lang="he-IL" dirty="0"/>
          </a:p>
        </p:txBody>
      </p:sp>
      <p:sp>
        <p:nvSpPr>
          <p:cNvPr id="21" name="מלבן מעוגל 20"/>
          <p:cNvSpPr/>
          <p:nvPr/>
        </p:nvSpPr>
        <p:spPr>
          <a:xfrm>
            <a:off x="4949241" y="3474162"/>
            <a:ext cx="3243942" cy="12428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העברת </a:t>
            </a:r>
            <a:r>
              <a:rPr lang="he-IL" dirty="0"/>
              <a:t>ממשק דיווח שלילי לגבי כל התנועות שדווחו ובמקביל העברת דיווח שוטף חדש מתוקן</a:t>
            </a:r>
            <a:r>
              <a:rPr lang="he-IL" dirty="0" smtClean="0"/>
              <a:t>.  </a:t>
            </a:r>
            <a:endParaRPr lang="he-IL" dirty="0"/>
          </a:p>
        </p:txBody>
      </p:sp>
      <p:sp>
        <p:nvSpPr>
          <p:cNvPr id="27" name="מלבן מעוגל 26">
            <a:hlinkClick r:id="rId3" action="ppaction://hlinksldjump"/>
          </p:cNvPr>
          <p:cNvSpPr/>
          <p:nvPr/>
        </p:nvSpPr>
        <p:spPr>
          <a:xfrm>
            <a:off x="2324885" y="3473384"/>
            <a:ext cx="2394503" cy="31296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a:t>חלופה א': העברת ממשק דיווח </a:t>
            </a:r>
            <a:r>
              <a:rPr lang="he-IL" dirty="0" smtClean="0"/>
              <a:t>שלילי ובמקביל ממשק </a:t>
            </a:r>
            <a:r>
              <a:rPr lang="he-IL" dirty="0"/>
              <a:t>דיווח שוטף </a:t>
            </a:r>
            <a:r>
              <a:rPr lang="he-IL" dirty="0" smtClean="0"/>
              <a:t>מתוקן</a:t>
            </a:r>
            <a:r>
              <a:rPr lang="he-IL" dirty="0"/>
              <a:t>. </a:t>
            </a:r>
            <a:endParaRPr lang="he-IL" dirty="0" smtClean="0"/>
          </a:p>
          <a:p>
            <a:pPr algn="just"/>
            <a:endParaRPr lang="he-IL" dirty="0"/>
          </a:p>
          <a:p>
            <a:pPr marL="285750" indent="-285750" algn="just">
              <a:buFont typeface="Wingdings" panose="05000000000000000000" pitchFamily="2" charset="2"/>
              <a:buChar char="ü"/>
            </a:pPr>
            <a:r>
              <a:rPr lang="he-IL" dirty="0"/>
              <a:t>חלופה ב': העברת ממשק דיווח שוטף לגבי </a:t>
            </a:r>
            <a:r>
              <a:rPr lang="he-IL" dirty="0" smtClean="0"/>
              <a:t>הרשומות </a:t>
            </a:r>
            <a:r>
              <a:rPr lang="he-IL" dirty="0"/>
              <a:t>שנמצא בהן ליקוי </a:t>
            </a:r>
            <a:r>
              <a:rPr lang="he-IL" dirty="0" smtClean="0"/>
              <a:t>בלבד. </a:t>
            </a:r>
            <a:endParaRPr lang="he-IL" dirty="0"/>
          </a:p>
        </p:txBody>
      </p:sp>
      <p:sp>
        <p:nvSpPr>
          <p:cNvPr id="36" name="מלבן מעוגל 35"/>
          <p:cNvSpPr/>
          <p:nvPr/>
        </p:nvSpPr>
        <p:spPr>
          <a:xfrm>
            <a:off x="4949241" y="5166911"/>
            <a:ext cx="3254828" cy="1439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קבלת היזון חוזר ראשוני ומסכם לגבי הדיווח השלילי והדיווח השוטף המתוקן. </a:t>
            </a:r>
            <a:endParaRPr lang="he-IL" dirty="0"/>
          </a:p>
        </p:txBody>
      </p:sp>
      <p:sp>
        <p:nvSpPr>
          <p:cNvPr id="25" name="מלבן מעוגל 24"/>
          <p:cNvSpPr/>
          <p:nvPr/>
        </p:nvSpPr>
        <p:spPr>
          <a:xfrm>
            <a:off x="55954" y="1848406"/>
            <a:ext cx="2020979" cy="1374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smtClean="0"/>
              <a:t>הדיווח תקין בחלקו אולם מספר תנועות עדיין נמצאות בטיפול אצל יצרן</a:t>
            </a:r>
            <a:endParaRPr lang="he-IL" dirty="0"/>
          </a:p>
        </p:txBody>
      </p:sp>
      <p:sp>
        <p:nvSpPr>
          <p:cNvPr id="35" name="מלבן מעוגל 34">
            <a:hlinkClick r:id="rId4" action="ppaction://hlinksldjump"/>
          </p:cNvPr>
          <p:cNvSpPr/>
          <p:nvPr/>
        </p:nvSpPr>
        <p:spPr>
          <a:xfrm>
            <a:off x="117186" y="3473384"/>
            <a:ext cx="2020979" cy="31296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a:t>עדכון </a:t>
            </a:r>
            <a:r>
              <a:rPr lang="he-IL" dirty="0" err="1" smtClean="0"/>
              <a:t>סאטטוס</a:t>
            </a:r>
            <a:r>
              <a:rPr lang="he-IL" dirty="0" smtClean="0"/>
              <a:t> שבועי/חודשי על תנועות </a:t>
            </a:r>
            <a:r>
              <a:rPr lang="he-IL" dirty="0"/>
              <a:t>שהיו בטיפול במועד </a:t>
            </a:r>
            <a:r>
              <a:rPr lang="he-IL" dirty="0" smtClean="0"/>
              <a:t>ההיזון החוזר </a:t>
            </a:r>
            <a:r>
              <a:rPr lang="he-IL" dirty="0"/>
              <a:t>הקודם.</a:t>
            </a:r>
          </a:p>
        </p:txBody>
      </p:sp>
      <p:cxnSp>
        <p:nvCxnSpPr>
          <p:cNvPr id="40" name="מחבר חץ ישר 39"/>
          <p:cNvCxnSpPr/>
          <p:nvPr/>
        </p:nvCxnSpPr>
        <p:spPr>
          <a:xfrm flipH="1">
            <a:off x="6571212" y="3222665"/>
            <a:ext cx="5443" cy="26307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מחבר חץ ישר 42"/>
          <p:cNvCxnSpPr/>
          <p:nvPr/>
        </p:nvCxnSpPr>
        <p:spPr>
          <a:xfrm flipH="1">
            <a:off x="3522136" y="3222666"/>
            <a:ext cx="5443" cy="26307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מחבר חץ ישר 43"/>
          <p:cNvCxnSpPr/>
          <p:nvPr/>
        </p:nvCxnSpPr>
        <p:spPr>
          <a:xfrm flipH="1">
            <a:off x="947881" y="3222666"/>
            <a:ext cx="5443" cy="26307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מחבר חץ ישר 17"/>
          <p:cNvCxnSpPr>
            <a:stCxn id="21" idx="2"/>
          </p:cNvCxnSpPr>
          <p:nvPr/>
        </p:nvCxnSpPr>
        <p:spPr>
          <a:xfrm>
            <a:off x="6571212" y="4717027"/>
            <a:ext cx="1" cy="448548"/>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מציין מיקום של מספר שקופית 3"/>
          <p:cNvSpPr>
            <a:spLocks noGrp="1"/>
          </p:cNvSpPr>
          <p:nvPr>
            <p:ph type="sldNum" sz="quarter" idx="12"/>
          </p:nvPr>
        </p:nvSpPr>
        <p:spPr>
          <a:xfrm>
            <a:off x="10926726" y="6106948"/>
            <a:ext cx="1142245" cy="669925"/>
          </a:xfrm>
        </p:spPr>
        <p:txBody>
          <a:bodyPr/>
          <a:lstStyle/>
          <a:p>
            <a:r>
              <a:rPr lang="he-IL" dirty="0" smtClean="0"/>
              <a:t>10</a:t>
            </a:r>
            <a:endParaRPr lang="en-US" dirty="0"/>
          </a:p>
        </p:txBody>
      </p:sp>
    </p:spTree>
    <p:extLst>
      <p:ext uri="{BB962C8B-B14F-4D97-AF65-F5344CB8AC3E}">
        <p14:creationId xmlns:p14="http://schemas.microsoft.com/office/powerpoint/2010/main" val="3044060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4500748" y="375753"/>
            <a:ext cx="3673059" cy="598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העברת דיווח מתוקן ממעסיק לגוף מוסדי</a:t>
            </a:r>
            <a:endParaRPr lang="he-IL" dirty="0"/>
          </a:p>
        </p:txBody>
      </p:sp>
      <p:cxnSp>
        <p:nvCxnSpPr>
          <p:cNvPr id="10" name="מחבר חץ ישר 9"/>
          <p:cNvCxnSpPr/>
          <p:nvPr/>
        </p:nvCxnSpPr>
        <p:spPr>
          <a:xfrm>
            <a:off x="6592414" y="979828"/>
            <a:ext cx="2251305" cy="653142"/>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מחבר חץ ישר 11"/>
          <p:cNvCxnSpPr/>
          <p:nvPr/>
        </p:nvCxnSpPr>
        <p:spPr>
          <a:xfrm flipH="1">
            <a:off x="4031086" y="990419"/>
            <a:ext cx="2247028" cy="642551"/>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7130141" y="1634233"/>
            <a:ext cx="4582888" cy="1250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a:t>העברת ממשק דיווח </a:t>
            </a:r>
            <a:r>
              <a:rPr lang="he-IL" dirty="0" smtClean="0"/>
              <a:t>שלילי לגבי תנועות שדווחו תחת מספר זיהוי/מספר מסלקה מסוים </a:t>
            </a:r>
            <a:r>
              <a:rPr lang="he-IL" dirty="0"/>
              <a:t>ובמקביל העברת דיווח שוטף חדש </a:t>
            </a:r>
            <a:r>
              <a:rPr lang="he-IL" dirty="0" smtClean="0"/>
              <a:t>מתוקן </a:t>
            </a:r>
            <a:endParaRPr lang="he-IL" dirty="0"/>
          </a:p>
        </p:txBody>
      </p:sp>
      <p:sp>
        <p:nvSpPr>
          <p:cNvPr id="17" name="מלבן מעוגל 16"/>
          <p:cNvSpPr/>
          <p:nvPr/>
        </p:nvSpPr>
        <p:spPr>
          <a:xfrm>
            <a:off x="936171" y="1634233"/>
            <a:ext cx="4663165" cy="12075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העברת דיווח שוטף לגבי כל התנועות שנמצא בהן ליקוי בלבד</a:t>
            </a:r>
            <a:endParaRPr lang="he-IL" dirty="0"/>
          </a:p>
        </p:txBody>
      </p:sp>
      <p:cxnSp>
        <p:nvCxnSpPr>
          <p:cNvPr id="22" name="מחבר חץ ישר 21"/>
          <p:cNvCxnSpPr/>
          <p:nvPr/>
        </p:nvCxnSpPr>
        <p:spPr>
          <a:xfrm>
            <a:off x="9437915" y="3757477"/>
            <a:ext cx="1147085" cy="650171"/>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376556" y="337457"/>
            <a:ext cx="3336473" cy="523220"/>
          </a:xfrm>
          <a:prstGeom prst="rect">
            <a:avLst/>
          </a:prstGeom>
          <a:noFill/>
        </p:spPr>
        <p:txBody>
          <a:bodyPr wrap="square" rtlCol="1">
            <a:spAutoFit/>
          </a:bodyPr>
          <a:lstStyle/>
          <a:p>
            <a:r>
              <a:rPr lang="he-IL" sz="2800" b="1" dirty="0" smtClean="0"/>
              <a:t>שלב ג':</a:t>
            </a:r>
            <a:endParaRPr lang="he-IL" sz="2800" b="1" dirty="0"/>
          </a:p>
        </p:txBody>
      </p:sp>
      <p:sp>
        <p:nvSpPr>
          <p:cNvPr id="18" name="מלבן מעוגל 17"/>
          <p:cNvSpPr/>
          <p:nvPr/>
        </p:nvSpPr>
        <p:spPr>
          <a:xfrm>
            <a:off x="936172" y="3253976"/>
            <a:ext cx="4536620" cy="5035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קבלת היזון </a:t>
            </a:r>
            <a:r>
              <a:rPr lang="he-IL" dirty="0" smtClean="0"/>
              <a:t>חוזר ראשוני לדיווח השוטף</a:t>
            </a:r>
            <a:endParaRPr lang="he-IL" dirty="0"/>
          </a:p>
        </p:txBody>
      </p:sp>
      <p:cxnSp>
        <p:nvCxnSpPr>
          <p:cNvPr id="9" name="מחבר חץ ישר 8"/>
          <p:cNvCxnSpPr/>
          <p:nvPr/>
        </p:nvCxnSpPr>
        <p:spPr>
          <a:xfrm>
            <a:off x="9341302" y="2842908"/>
            <a:ext cx="1" cy="348265"/>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מחבר חץ ישר 12"/>
          <p:cNvCxnSpPr/>
          <p:nvPr/>
        </p:nvCxnSpPr>
        <p:spPr>
          <a:xfrm flipH="1">
            <a:off x="3310607" y="2855802"/>
            <a:ext cx="9521" cy="41277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116532" y="4030516"/>
            <a:ext cx="4525738" cy="369332"/>
          </a:xfrm>
          <a:prstGeom prst="rect">
            <a:avLst/>
          </a:prstGeom>
          <a:noFill/>
        </p:spPr>
        <p:txBody>
          <a:bodyPr wrap="square" rtlCol="1">
            <a:spAutoFit/>
          </a:bodyPr>
          <a:lstStyle/>
          <a:p>
            <a:pPr algn="ctr"/>
            <a:r>
              <a:rPr lang="he-IL" dirty="0" smtClean="0"/>
              <a:t>בחלוף 3 ימים</a:t>
            </a:r>
            <a:endParaRPr lang="he-IL" dirty="0"/>
          </a:p>
        </p:txBody>
      </p:sp>
      <p:sp>
        <p:nvSpPr>
          <p:cNvPr id="7" name="TextBox 6"/>
          <p:cNvSpPr txBox="1"/>
          <p:nvPr/>
        </p:nvSpPr>
        <p:spPr>
          <a:xfrm>
            <a:off x="8481330" y="1132505"/>
            <a:ext cx="1719944" cy="369332"/>
          </a:xfrm>
          <a:prstGeom prst="rect">
            <a:avLst/>
          </a:prstGeom>
          <a:noFill/>
        </p:spPr>
        <p:txBody>
          <a:bodyPr wrap="square" rtlCol="1">
            <a:spAutoFit/>
          </a:bodyPr>
          <a:lstStyle/>
          <a:p>
            <a:r>
              <a:rPr lang="he-IL" dirty="0" smtClean="0"/>
              <a:t>אפשרות א'</a:t>
            </a:r>
            <a:endParaRPr lang="he-IL" dirty="0"/>
          </a:p>
        </p:txBody>
      </p:sp>
      <p:sp>
        <p:nvSpPr>
          <p:cNvPr id="21" name="TextBox 20"/>
          <p:cNvSpPr txBox="1"/>
          <p:nvPr/>
        </p:nvSpPr>
        <p:spPr>
          <a:xfrm>
            <a:off x="2690115" y="1176528"/>
            <a:ext cx="1260026" cy="369332"/>
          </a:xfrm>
          <a:prstGeom prst="rect">
            <a:avLst/>
          </a:prstGeom>
          <a:noFill/>
        </p:spPr>
        <p:txBody>
          <a:bodyPr wrap="square" rtlCol="1">
            <a:spAutoFit/>
          </a:bodyPr>
          <a:lstStyle/>
          <a:p>
            <a:r>
              <a:rPr lang="he-IL" dirty="0" smtClean="0"/>
              <a:t>אפשרות ב'</a:t>
            </a:r>
            <a:endParaRPr lang="he-IL" dirty="0"/>
          </a:p>
        </p:txBody>
      </p:sp>
      <p:sp>
        <p:nvSpPr>
          <p:cNvPr id="28" name="מלבן מעוגל 27"/>
          <p:cNvSpPr/>
          <p:nvPr/>
        </p:nvSpPr>
        <p:spPr>
          <a:xfrm>
            <a:off x="9731149" y="4415448"/>
            <a:ext cx="1981880" cy="2197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קבלת </a:t>
            </a:r>
            <a:r>
              <a:rPr lang="he-IL" dirty="0"/>
              <a:t>היזון חוזר </a:t>
            </a:r>
            <a:r>
              <a:rPr lang="he-IL" dirty="0" smtClean="0"/>
              <a:t>מסכם ובו פירוט התנועות השליליות שבוצעו בחשבון העובד או מחשבון מעבר</a:t>
            </a:r>
            <a:endParaRPr lang="he-IL" dirty="0"/>
          </a:p>
        </p:txBody>
      </p:sp>
      <p:cxnSp>
        <p:nvCxnSpPr>
          <p:cNvPr id="30" name="מחבר חץ ישר 29"/>
          <p:cNvCxnSpPr/>
          <p:nvPr/>
        </p:nvCxnSpPr>
        <p:spPr>
          <a:xfrm>
            <a:off x="3277272" y="3783846"/>
            <a:ext cx="0" cy="661906"/>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14403" y="4038316"/>
            <a:ext cx="4525738" cy="369332"/>
          </a:xfrm>
          <a:prstGeom prst="rect">
            <a:avLst/>
          </a:prstGeom>
          <a:noFill/>
        </p:spPr>
        <p:txBody>
          <a:bodyPr wrap="square" rtlCol="1">
            <a:spAutoFit/>
          </a:bodyPr>
          <a:lstStyle/>
          <a:p>
            <a:pPr algn="ctr"/>
            <a:r>
              <a:rPr lang="he-IL" dirty="0" smtClean="0"/>
              <a:t>בחלוף 3 ימים</a:t>
            </a:r>
            <a:endParaRPr lang="he-IL" dirty="0"/>
          </a:p>
        </p:txBody>
      </p:sp>
      <p:cxnSp>
        <p:nvCxnSpPr>
          <p:cNvPr id="23" name="מחבר חץ ישר 22"/>
          <p:cNvCxnSpPr/>
          <p:nvPr/>
        </p:nvCxnSpPr>
        <p:spPr>
          <a:xfrm flipH="1">
            <a:off x="8173807" y="3757477"/>
            <a:ext cx="1089933" cy="688275"/>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מלבן מעוגל 26"/>
          <p:cNvSpPr/>
          <p:nvPr/>
        </p:nvSpPr>
        <p:spPr>
          <a:xfrm>
            <a:off x="7007675" y="4415448"/>
            <a:ext cx="1981880" cy="2197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קבלת </a:t>
            </a:r>
            <a:r>
              <a:rPr lang="he-IL" dirty="0"/>
              <a:t>היזון חוזר </a:t>
            </a:r>
            <a:r>
              <a:rPr lang="he-IL" dirty="0" smtClean="0"/>
              <a:t>מסכם ובו פירוט לגבי אופן קליטת הדיווח השוטף המעודכן</a:t>
            </a:r>
            <a:endParaRPr lang="he-IL" dirty="0"/>
          </a:p>
        </p:txBody>
      </p:sp>
      <p:sp>
        <p:nvSpPr>
          <p:cNvPr id="31" name="מלבן מעוגל 30"/>
          <p:cNvSpPr/>
          <p:nvPr/>
        </p:nvSpPr>
        <p:spPr>
          <a:xfrm>
            <a:off x="7059382" y="3233928"/>
            <a:ext cx="4582888" cy="512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קבלת היזון חוזר ראשוני לדיווח השלילי ולשוטף</a:t>
            </a:r>
            <a:endParaRPr lang="he-IL" dirty="0"/>
          </a:p>
        </p:txBody>
      </p:sp>
      <p:sp>
        <p:nvSpPr>
          <p:cNvPr id="33" name="TextBox 32"/>
          <p:cNvSpPr txBox="1"/>
          <p:nvPr/>
        </p:nvSpPr>
        <p:spPr>
          <a:xfrm>
            <a:off x="7045096" y="2927491"/>
            <a:ext cx="4525738" cy="369332"/>
          </a:xfrm>
          <a:prstGeom prst="rect">
            <a:avLst/>
          </a:prstGeom>
          <a:noFill/>
        </p:spPr>
        <p:txBody>
          <a:bodyPr wrap="square" rtlCol="1">
            <a:spAutoFit/>
          </a:bodyPr>
          <a:lstStyle/>
          <a:p>
            <a:pPr algn="ctr"/>
            <a:r>
              <a:rPr lang="he-IL" dirty="0" smtClean="0"/>
              <a:t>בחלוף 3 שעות</a:t>
            </a:r>
            <a:endParaRPr lang="he-IL" dirty="0"/>
          </a:p>
        </p:txBody>
      </p:sp>
      <p:sp>
        <p:nvSpPr>
          <p:cNvPr id="34" name="TextBox 33"/>
          <p:cNvSpPr txBox="1"/>
          <p:nvPr/>
        </p:nvSpPr>
        <p:spPr>
          <a:xfrm>
            <a:off x="1004884" y="2899244"/>
            <a:ext cx="4525738" cy="369332"/>
          </a:xfrm>
          <a:prstGeom prst="rect">
            <a:avLst/>
          </a:prstGeom>
          <a:noFill/>
        </p:spPr>
        <p:txBody>
          <a:bodyPr wrap="square" rtlCol="1">
            <a:spAutoFit/>
          </a:bodyPr>
          <a:lstStyle/>
          <a:p>
            <a:pPr algn="ctr"/>
            <a:r>
              <a:rPr lang="he-IL" dirty="0" smtClean="0"/>
              <a:t>בחלוף 3 שעות</a:t>
            </a:r>
            <a:endParaRPr lang="he-IL" dirty="0"/>
          </a:p>
        </p:txBody>
      </p:sp>
      <p:sp>
        <p:nvSpPr>
          <p:cNvPr id="35" name="מלבן מעוגל 34"/>
          <p:cNvSpPr/>
          <p:nvPr/>
        </p:nvSpPr>
        <p:spPr>
          <a:xfrm>
            <a:off x="994002" y="4465146"/>
            <a:ext cx="4536620" cy="2148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a:t>קבלת היזון </a:t>
            </a:r>
            <a:r>
              <a:rPr lang="he-IL" dirty="0" smtClean="0"/>
              <a:t>חוזר מסכם </a:t>
            </a:r>
            <a:r>
              <a:rPr lang="he-IL" dirty="0"/>
              <a:t>המתייחס לכל הרשומות </a:t>
            </a:r>
            <a:r>
              <a:rPr lang="he-IL" dirty="0" smtClean="0"/>
              <a:t>שהועברו בדיווח השוטף המתוקן</a:t>
            </a:r>
            <a:endParaRPr lang="he-IL" dirty="0"/>
          </a:p>
        </p:txBody>
      </p:sp>
      <p:sp>
        <p:nvSpPr>
          <p:cNvPr id="24" name="מציין מיקום של מספר שקופית 3"/>
          <p:cNvSpPr>
            <a:spLocks noGrp="1"/>
          </p:cNvSpPr>
          <p:nvPr>
            <p:ph type="sldNum" sz="quarter" idx="12"/>
          </p:nvPr>
        </p:nvSpPr>
        <p:spPr>
          <a:xfrm>
            <a:off x="10926726" y="6106948"/>
            <a:ext cx="1142245" cy="669925"/>
          </a:xfrm>
        </p:spPr>
        <p:txBody>
          <a:bodyPr/>
          <a:lstStyle/>
          <a:p>
            <a:r>
              <a:rPr lang="he-IL" dirty="0" smtClean="0"/>
              <a:t>11</a:t>
            </a:r>
            <a:endParaRPr lang="en-US" dirty="0"/>
          </a:p>
        </p:txBody>
      </p:sp>
    </p:spTree>
    <p:extLst>
      <p:ext uri="{BB962C8B-B14F-4D97-AF65-F5344CB8AC3E}">
        <p14:creationId xmlns:p14="http://schemas.microsoft.com/office/powerpoint/2010/main" val="3394728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1773382" y="215648"/>
            <a:ext cx="7098180" cy="1443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ממשק שבועי/חודשי מתייחס לסטאטוס של כל רשומה שהוגדרה </a:t>
            </a:r>
            <a:r>
              <a:rPr lang="he-IL" dirty="0"/>
              <a:t>בעבר בסטאטוס "בטיפול אצל יצרן</a:t>
            </a:r>
            <a:r>
              <a:rPr lang="he-IL" dirty="0" smtClean="0"/>
              <a:t>" וטרם דווח לגביה שהיא נקלטה או נדחתה על ידי יצרן, וזאת כמפורט להלן:</a:t>
            </a:r>
            <a:endParaRPr lang="he-IL" dirty="0"/>
          </a:p>
        </p:txBody>
      </p:sp>
      <p:cxnSp>
        <p:nvCxnSpPr>
          <p:cNvPr id="10" name="מחבר חץ ישר 9"/>
          <p:cNvCxnSpPr/>
          <p:nvPr/>
        </p:nvCxnSpPr>
        <p:spPr>
          <a:xfrm>
            <a:off x="8764053" y="1568079"/>
            <a:ext cx="1498778" cy="456653"/>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8499345" y="2063273"/>
            <a:ext cx="3526972" cy="13112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רשומה הועברה מסטאטוס "בטיפול" לסטאטוס "נקלט" </a:t>
            </a:r>
            <a:endParaRPr lang="he-IL" dirty="0"/>
          </a:p>
        </p:txBody>
      </p:sp>
      <p:sp>
        <p:nvSpPr>
          <p:cNvPr id="17" name="מלבן מעוגל 16"/>
          <p:cNvSpPr/>
          <p:nvPr/>
        </p:nvSpPr>
        <p:spPr>
          <a:xfrm>
            <a:off x="4532911" y="2039518"/>
            <a:ext cx="3687487" cy="13644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רשומה הועברה מסטאטוס "בטיפול" לסטאטוס "נדחה"</a:t>
            </a:r>
            <a:endParaRPr lang="he-IL" dirty="0"/>
          </a:p>
        </p:txBody>
      </p:sp>
      <p:sp>
        <p:nvSpPr>
          <p:cNvPr id="26" name="TextBox 25"/>
          <p:cNvSpPr txBox="1"/>
          <p:nvPr/>
        </p:nvSpPr>
        <p:spPr>
          <a:xfrm>
            <a:off x="8376556" y="337457"/>
            <a:ext cx="3336473" cy="523220"/>
          </a:xfrm>
          <a:prstGeom prst="rect">
            <a:avLst/>
          </a:prstGeom>
          <a:noFill/>
        </p:spPr>
        <p:txBody>
          <a:bodyPr wrap="square" rtlCol="1">
            <a:spAutoFit/>
          </a:bodyPr>
          <a:lstStyle/>
          <a:p>
            <a:r>
              <a:rPr lang="he-IL" sz="2800" b="1" dirty="0" smtClean="0"/>
              <a:t>שלב ד':</a:t>
            </a:r>
            <a:endParaRPr lang="he-IL" sz="2800" b="1" dirty="0"/>
          </a:p>
        </p:txBody>
      </p:sp>
      <p:sp>
        <p:nvSpPr>
          <p:cNvPr id="25" name="מלבן מעוגל 24"/>
          <p:cNvSpPr/>
          <p:nvPr/>
        </p:nvSpPr>
        <p:spPr>
          <a:xfrm>
            <a:off x="134748" y="2039518"/>
            <a:ext cx="4155828" cy="1374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smtClean="0"/>
              <a:t>רשומה עודנה בסטאטוס "בטיפול" אצל יצרן</a:t>
            </a:r>
            <a:endParaRPr lang="he-IL" dirty="0"/>
          </a:p>
        </p:txBody>
      </p:sp>
      <p:cxnSp>
        <p:nvCxnSpPr>
          <p:cNvPr id="15" name="מחבר חץ ישר 14"/>
          <p:cNvCxnSpPr/>
          <p:nvPr/>
        </p:nvCxnSpPr>
        <p:spPr>
          <a:xfrm>
            <a:off x="6384969" y="1659593"/>
            <a:ext cx="1" cy="42055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מחבר חץ ישר 38"/>
          <p:cNvCxnSpPr/>
          <p:nvPr/>
        </p:nvCxnSpPr>
        <p:spPr>
          <a:xfrm>
            <a:off x="2229142" y="1657087"/>
            <a:ext cx="1" cy="42055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מחבר חץ ישר 18"/>
          <p:cNvCxnSpPr>
            <a:stCxn id="16" idx="2"/>
          </p:cNvCxnSpPr>
          <p:nvPr/>
        </p:nvCxnSpPr>
        <p:spPr>
          <a:xfrm>
            <a:off x="10262831" y="3374568"/>
            <a:ext cx="0" cy="38001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מלבן מעוגל 39"/>
          <p:cNvSpPr/>
          <p:nvPr/>
        </p:nvSpPr>
        <p:spPr>
          <a:xfrm>
            <a:off x="8499345" y="3754582"/>
            <a:ext cx="3526972" cy="2784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smtClean="0"/>
              <a:t>בבלוק "סטאטוס פרטי העברת כספים" ידווח יצרן על סך הכספים ששויכו לחשבונות העובדים תחת מספר זיהוי/מספר מסלקה מסוים אל מול סך הכספים שהופקדו נכון למועד הדיווח. </a:t>
            </a:r>
            <a:endParaRPr lang="he-IL" dirty="0"/>
          </a:p>
          <a:p>
            <a:pPr marL="285750" indent="-285750" algn="just">
              <a:buFont typeface="Wingdings" panose="05000000000000000000" pitchFamily="2" charset="2"/>
              <a:buChar char="ü"/>
            </a:pPr>
            <a:r>
              <a:rPr lang="he-IL" dirty="0" smtClean="0"/>
              <a:t>בבלוק "אופן רישום זכויות" יציג יצרן  את אופן קליטת הרשומה במערכות המידע שלו. </a:t>
            </a:r>
            <a:endParaRPr lang="he-IL" dirty="0"/>
          </a:p>
        </p:txBody>
      </p:sp>
      <p:sp>
        <p:nvSpPr>
          <p:cNvPr id="43" name="מלבן מעוגל 42"/>
          <p:cNvSpPr/>
          <p:nvPr/>
        </p:nvSpPr>
        <p:spPr>
          <a:xfrm>
            <a:off x="4532911" y="3754582"/>
            <a:ext cx="3671158" cy="2784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smtClean="0"/>
              <a:t>בבלוק "סטאטוס פרטי העברת כספים" ידווח יצרן על סך הכספים ששויכו לחשבונות העובדים תחת מספר זיהוי/מספר מסלקה מסוים אל מול סך הכספים שהופקדו נכון למועד הדיווח. </a:t>
            </a:r>
            <a:endParaRPr lang="he-IL" dirty="0"/>
          </a:p>
          <a:p>
            <a:pPr marL="285750" indent="-285750" algn="just">
              <a:buFont typeface="Wingdings" panose="05000000000000000000" pitchFamily="2" charset="2"/>
              <a:buChar char="ü"/>
            </a:pPr>
            <a:r>
              <a:rPr lang="he-IL" dirty="0" smtClean="0"/>
              <a:t>בבלוק סטאטוס פרטי </a:t>
            </a:r>
            <a:r>
              <a:rPr lang="he-IL" dirty="0"/>
              <a:t>קליטת רשומה </a:t>
            </a:r>
            <a:r>
              <a:rPr lang="he-IL" dirty="0" smtClean="0"/>
              <a:t>ידווח יצרן שהרשומה נדחתה ויפרט את הליקוי. </a:t>
            </a:r>
            <a:endParaRPr lang="he-IL" dirty="0"/>
          </a:p>
        </p:txBody>
      </p:sp>
      <p:sp>
        <p:nvSpPr>
          <p:cNvPr id="44" name="מלבן מעוגל 43"/>
          <p:cNvSpPr/>
          <p:nvPr/>
        </p:nvSpPr>
        <p:spPr>
          <a:xfrm>
            <a:off x="134748" y="3754581"/>
            <a:ext cx="4102887" cy="27847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anose="05000000000000000000" pitchFamily="2" charset="2"/>
              <a:buChar char="ü"/>
            </a:pPr>
            <a:r>
              <a:rPr lang="he-IL" dirty="0" smtClean="0"/>
              <a:t>בבלוק "סטאטוס פרטי העברת כספים" ידווח יצרן על סך הכספים ששויכו לחשבונות העובדים תחת מספר זיהוי/מספר מסלקה מסוים אל מול סך הכספים שהופקדו נכון למועד הדיווח. </a:t>
            </a:r>
            <a:endParaRPr lang="he-IL" dirty="0"/>
          </a:p>
          <a:p>
            <a:pPr marL="285750" indent="-285750" algn="just">
              <a:buFont typeface="Wingdings" panose="05000000000000000000" pitchFamily="2" charset="2"/>
              <a:buChar char="ü"/>
            </a:pPr>
            <a:r>
              <a:rPr lang="he-IL" dirty="0" smtClean="0"/>
              <a:t>בבלוק סטאטוס פרטי </a:t>
            </a:r>
            <a:r>
              <a:rPr lang="he-IL" dirty="0"/>
              <a:t>קליטת רשומה </a:t>
            </a:r>
            <a:r>
              <a:rPr lang="he-IL" dirty="0" smtClean="0"/>
              <a:t>ידווח יצרן שהרשומה עודנה בטיפול ויפרט את הבעיה המונעת קליטת הרשומה. </a:t>
            </a:r>
            <a:endParaRPr lang="he-IL" dirty="0"/>
          </a:p>
        </p:txBody>
      </p:sp>
      <p:cxnSp>
        <p:nvCxnSpPr>
          <p:cNvPr id="45" name="מחבר חץ ישר 44"/>
          <p:cNvCxnSpPr/>
          <p:nvPr/>
        </p:nvCxnSpPr>
        <p:spPr>
          <a:xfrm>
            <a:off x="6376654" y="3403994"/>
            <a:ext cx="0" cy="380014"/>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מחבר חץ ישר 46"/>
          <p:cNvCxnSpPr/>
          <p:nvPr/>
        </p:nvCxnSpPr>
        <p:spPr>
          <a:xfrm>
            <a:off x="2229142" y="3426793"/>
            <a:ext cx="0" cy="327788"/>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מציין מיקום של מספר שקופית 3"/>
          <p:cNvSpPr>
            <a:spLocks noGrp="1"/>
          </p:cNvSpPr>
          <p:nvPr>
            <p:ph type="sldNum" sz="quarter" idx="12"/>
          </p:nvPr>
        </p:nvSpPr>
        <p:spPr>
          <a:xfrm>
            <a:off x="10926726" y="6106948"/>
            <a:ext cx="1142245" cy="669925"/>
          </a:xfrm>
        </p:spPr>
        <p:txBody>
          <a:bodyPr/>
          <a:lstStyle/>
          <a:p>
            <a:r>
              <a:rPr lang="he-IL" dirty="0" smtClean="0"/>
              <a:t>12</a:t>
            </a:r>
            <a:endParaRPr lang="en-US" dirty="0"/>
          </a:p>
        </p:txBody>
      </p:sp>
    </p:spTree>
    <p:extLst>
      <p:ext uri="{BB962C8B-B14F-4D97-AF65-F5344CB8AC3E}">
        <p14:creationId xmlns:p14="http://schemas.microsoft.com/office/powerpoint/2010/main" val="127818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לבן מעוגל 7"/>
          <p:cNvSpPr/>
          <p:nvPr/>
        </p:nvSpPr>
        <p:spPr>
          <a:xfrm>
            <a:off x="4120412" y="462241"/>
            <a:ext cx="4048465" cy="15608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בממשק מעסיקים שני סוגי דיווחים</a:t>
            </a:r>
            <a:endParaRPr lang="he-IL" dirty="0"/>
          </a:p>
        </p:txBody>
      </p:sp>
      <p:cxnSp>
        <p:nvCxnSpPr>
          <p:cNvPr id="10" name="מחבר חץ ישר 9"/>
          <p:cNvCxnSpPr>
            <a:endCxn id="16" idx="0"/>
          </p:cNvCxnSpPr>
          <p:nvPr/>
        </p:nvCxnSpPr>
        <p:spPr>
          <a:xfrm>
            <a:off x="8168877" y="1467030"/>
            <a:ext cx="1875915" cy="27907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8281306" y="1746107"/>
            <a:ext cx="3526972" cy="7913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דיווח שוטף</a:t>
            </a:r>
            <a:endParaRPr lang="he-IL" dirty="0"/>
          </a:p>
        </p:txBody>
      </p:sp>
      <p:sp>
        <p:nvSpPr>
          <p:cNvPr id="24" name="מלבן מעוגל 23">
            <a:hlinkClick r:id="rId3" action="ppaction://hlinksldjump"/>
          </p:cNvPr>
          <p:cNvSpPr/>
          <p:nvPr/>
        </p:nvSpPr>
        <p:spPr>
          <a:xfrm>
            <a:off x="8168877" y="2938408"/>
            <a:ext cx="3526972" cy="37252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להלן הפעולות שניתן לבצע באמצעות ממשק הדיווח השוטף:</a:t>
            </a:r>
          </a:p>
          <a:p>
            <a:pPr algn="just"/>
            <a:endParaRPr lang="he-IL" dirty="0" smtClean="0"/>
          </a:p>
          <a:p>
            <a:pPr marL="285750" indent="-285750" algn="just">
              <a:buFont typeface="Wingdings" panose="05000000000000000000" pitchFamily="2" charset="2"/>
              <a:buChar char="ü"/>
            </a:pPr>
            <a:r>
              <a:rPr lang="he-IL" dirty="0" smtClean="0"/>
              <a:t>דיווח שוטף/רגיל</a:t>
            </a:r>
            <a:r>
              <a:rPr lang="en-US" dirty="0" smtClean="0"/>
              <a:t>;</a:t>
            </a:r>
            <a:endParaRPr lang="he-IL" dirty="0" smtClean="0"/>
          </a:p>
          <a:p>
            <a:pPr marL="285750" indent="-285750" algn="just">
              <a:buFont typeface="Wingdings" panose="05000000000000000000" pitchFamily="2" charset="2"/>
              <a:buChar char="ü"/>
            </a:pPr>
            <a:r>
              <a:rPr lang="he-IL" dirty="0" smtClean="0"/>
              <a:t>דיווח על תיקון תנועות ללא הפקדה נוספת</a:t>
            </a:r>
            <a:r>
              <a:rPr lang="en-US" dirty="0" smtClean="0"/>
              <a:t>;</a:t>
            </a:r>
            <a:endParaRPr lang="he-IL" dirty="0" smtClean="0"/>
          </a:p>
          <a:p>
            <a:pPr marL="285750" indent="-285750" algn="just">
              <a:buFont typeface="Wingdings" panose="05000000000000000000" pitchFamily="2" charset="2"/>
              <a:buChar char="ü"/>
            </a:pPr>
            <a:r>
              <a:rPr lang="he-IL" dirty="0" smtClean="0"/>
              <a:t>דיווח על הפקדה נוספת ותיקון תנועות</a:t>
            </a:r>
            <a:r>
              <a:rPr lang="en-US" dirty="0" smtClean="0"/>
              <a:t>;</a:t>
            </a:r>
            <a:endParaRPr lang="he-IL" dirty="0" smtClean="0"/>
          </a:p>
          <a:p>
            <a:pPr marL="285750" indent="-285750" algn="just">
              <a:buFont typeface="Wingdings" panose="05000000000000000000" pitchFamily="2" charset="2"/>
              <a:buChar char="ü"/>
            </a:pPr>
            <a:r>
              <a:rPr lang="he-IL" dirty="0" smtClean="0"/>
              <a:t>דיווח על הפקדה נוספת ללא דיווח על תנועות</a:t>
            </a:r>
            <a:r>
              <a:rPr lang="en-US" dirty="0" smtClean="0"/>
              <a:t>;</a:t>
            </a:r>
            <a:endParaRPr lang="he-IL" dirty="0" smtClean="0"/>
          </a:p>
          <a:p>
            <a:pPr marL="285750" indent="-285750" algn="just">
              <a:buFont typeface="Wingdings" panose="05000000000000000000" pitchFamily="2" charset="2"/>
              <a:buChar char="ü"/>
            </a:pPr>
            <a:r>
              <a:rPr lang="he-IL" dirty="0" smtClean="0"/>
              <a:t>דיווח על תשלום ריבית פיגורים</a:t>
            </a:r>
            <a:r>
              <a:rPr lang="en-US" dirty="0" smtClean="0"/>
              <a:t>;</a:t>
            </a:r>
            <a:endParaRPr lang="he-IL" dirty="0"/>
          </a:p>
        </p:txBody>
      </p:sp>
      <p:sp>
        <p:nvSpPr>
          <p:cNvPr id="30" name="מלבן מעוגל 29"/>
          <p:cNvSpPr/>
          <p:nvPr/>
        </p:nvSpPr>
        <p:spPr>
          <a:xfrm>
            <a:off x="606879" y="1746109"/>
            <a:ext cx="3428999" cy="791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דיווח שלילי</a:t>
            </a:r>
            <a:endParaRPr lang="he-IL" dirty="0"/>
          </a:p>
        </p:txBody>
      </p:sp>
      <p:sp>
        <p:nvSpPr>
          <p:cNvPr id="27" name="מלבן מעוגל 26"/>
          <p:cNvSpPr/>
          <p:nvPr/>
        </p:nvSpPr>
        <p:spPr>
          <a:xfrm>
            <a:off x="508906" y="2958153"/>
            <a:ext cx="3526972" cy="3705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a:r>
              <a:rPr lang="he-IL" dirty="0" smtClean="0"/>
              <a:t>להלן הפעולות שניתן לבצע באמצעות ממשק הדיווח השלילי:</a:t>
            </a:r>
          </a:p>
          <a:p>
            <a:pPr algn="just"/>
            <a:endParaRPr lang="he-IL" dirty="0"/>
          </a:p>
          <a:p>
            <a:pPr marL="285750" indent="-285750" algn="just">
              <a:buFont typeface="Wingdings" panose="05000000000000000000" pitchFamily="2" charset="2"/>
              <a:buChar char="ü"/>
            </a:pPr>
            <a:r>
              <a:rPr lang="he-IL" dirty="0"/>
              <a:t>בקשה להחזר תשלום על הפקדה </a:t>
            </a:r>
            <a:r>
              <a:rPr lang="he-IL" dirty="0" smtClean="0"/>
              <a:t>ביתר</a:t>
            </a:r>
            <a:r>
              <a:rPr lang="en-US" dirty="0" smtClean="0"/>
              <a:t>;</a:t>
            </a:r>
            <a:endParaRPr lang="he-IL" dirty="0" smtClean="0"/>
          </a:p>
          <a:p>
            <a:pPr algn="just"/>
            <a:endParaRPr lang="he-IL" dirty="0" smtClean="0"/>
          </a:p>
          <a:p>
            <a:pPr marL="285750" indent="-285750" algn="just">
              <a:buFont typeface="Wingdings" panose="05000000000000000000" pitchFamily="2" charset="2"/>
              <a:buChar char="ü"/>
            </a:pPr>
            <a:r>
              <a:rPr lang="he-IL" dirty="0"/>
              <a:t>בקשה לביטול חלקי או מלא של תנועה ללא החזר תשלום </a:t>
            </a:r>
            <a:r>
              <a:rPr lang="he-IL" dirty="0" smtClean="0"/>
              <a:t>למעסיק</a:t>
            </a:r>
            <a:r>
              <a:rPr lang="en-US" dirty="0" smtClean="0"/>
              <a:t>;</a:t>
            </a:r>
            <a:endParaRPr lang="he-IL" dirty="0"/>
          </a:p>
        </p:txBody>
      </p:sp>
      <p:cxnSp>
        <p:nvCxnSpPr>
          <p:cNvPr id="33" name="מחבר חץ ישר 32"/>
          <p:cNvCxnSpPr/>
          <p:nvPr/>
        </p:nvCxnSpPr>
        <p:spPr>
          <a:xfrm flipH="1">
            <a:off x="2265163" y="1467030"/>
            <a:ext cx="1826929" cy="284935"/>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מחבר חץ ישר 41"/>
          <p:cNvCxnSpPr/>
          <p:nvPr/>
        </p:nvCxnSpPr>
        <p:spPr>
          <a:xfrm flipH="1">
            <a:off x="10048599" y="2558501"/>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מחבר חץ ישר 42"/>
          <p:cNvCxnSpPr/>
          <p:nvPr/>
        </p:nvCxnSpPr>
        <p:spPr>
          <a:xfrm flipH="1">
            <a:off x="2322466" y="2587608"/>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מציין מיקום של מספר שקופית 3"/>
          <p:cNvSpPr>
            <a:spLocks noGrp="1"/>
          </p:cNvSpPr>
          <p:nvPr>
            <p:ph type="sldNum" sz="quarter" idx="12"/>
          </p:nvPr>
        </p:nvSpPr>
        <p:spPr>
          <a:xfrm>
            <a:off x="10926726" y="6106948"/>
            <a:ext cx="1142245" cy="669925"/>
          </a:xfrm>
        </p:spPr>
        <p:txBody>
          <a:bodyPr/>
          <a:lstStyle/>
          <a:p>
            <a:r>
              <a:rPr lang="he-IL" dirty="0" smtClean="0"/>
              <a:t>2</a:t>
            </a:r>
            <a:endParaRPr lang="en-US" dirty="0"/>
          </a:p>
        </p:txBody>
      </p:sp>
    </p:spTree>
    <p:extLst>
      <p:ext uri="{BB962C8B-B14F-4D97-AF65-F5344CB8AC3E}">
        <p14:creationId xmlns:p14="http://schemas.microsoft.com/office/powerpoint/2010/main" val="3389614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ממשק דיווח – מבנה היררכי</a:t>
            </a:r>
            <a:endParaRPr lang="he-IL" sz="2800" dirty="0"/>
          </a:p>
        </p:txBody>
      </p:sp>
      <p:sp>
        <p:nvSpPr>
          <p:cNvPr id="4" name="אליפסה 3">
            <a:hlinkClick r:id="rId3" action="ppaction://hlinksldjump"/>
          </p:cNvPr>
          <p:cNvSpPr/>
          <p:nvPr/>
        </p:nvSpPr>
        <p:spPr>
          <a:xfrm>
            <a:off x="3433308" y="1364706"/>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בלוק כותרת</a:t>
            </a:r>
            <a:endParaRPr lang="he-IL" dirty="0"/>
          </a:p>
        </p:txBody>
      </p:sp>
      <p:sp>
        <p:nvSpPr>
          <p:cNvPr id="6" name="אליפסה 5">
            <a:hlinkClick r:id="rId4" action="ppaction://hlinksldjump"/>
          </p:cNvPr>
          <p:cNvSpPr/>
          <p:nvPr/>
        </p:nvSpPr>
        <p:spPr>
          <a:xfrm>
            <a:off x="3433308" y="2344662"/>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העברת כספים לקופה</a:t>
            </a:r>
            <a:endParaRPr lang="he-IL" dirty="0"/>
          </a:p>
        </p:txBody>
      </p:sp>
      <p:sp>
        <p:nvSpPr>
          <p:cNvPr id="7" name="אליפסה 6">
            <a:hlinkClick r:id="rId5" action="ppaction://hlinksldjump"/>
          </p:cNvPr>
          <p:cNvSpPr/>
          <p:nvPr/>
        </p:nvSpPr>
        <p:spPr>
          <a:xfrm>
            <a:off x="3433309" y="329516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פירוט תנועות בקופה </a:t>
            </a:r>
            <a:endParaRPr lang="he-IL" dirty="0"/>
          </a:p>
        </p:txBody>
      </p:sp>
      <p:sp>
        <p:nvSpPr>
          <p:cNvPr id="8" name="אליפסה 7">
            <a:hlinkClick r:id="rId6" action="ppaction://hlinksldjump"/>
          </p:cNvPr>
          <p:cNvSpPr/>
          <p:nvPr/>
        </p:nvSpPr>
        <p:spPr>
          <a:xfrm>
            <a:off x="3433309" y="430521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בלוק סיכום</a:t>
            </a:r>
            <a:endParaRPr lang="he-IL" dirty="0"/>
          </a:p>
        </p:txBody>
      </p:sp>
      <p:sp>
        <p:nvSpPr>
          <p:cNvPr id="9" name="TextBox 8"/>
          <p:cNvSpPr txBox="1"/>
          <p:nvPr/>
        </p:nvSpPr>
        <p:spPr>
          <a:xfrm>
            <a:off x="6135624" y="483079"/>
            <a:ext cx="5492785" cy="492443"/>
          </a:xfrm>
          <a:prstGeom prst="rect">
            <a:avLst/>
          </a:prstGeom>
          <a:noFill/>
        </p:spPr>
        <p:txBody>
          <a:bodyPr wrap="square" rtlCol="1">
            <a:spAutoFit/>
          </a:bodyPr>
          <a:lstStyle/>
          <a:p>
            <a:r>
              <a:rPr lang="he-IL" sz="2600" dirty="0" smtClean="0"/>
              <a:t>ממשק הדיווח מורכב מארבעה חלקים:</a:t>
            </a:r>
            <a:endParaRPr lang="he-IL" sz="2600" dirty="0"/>
          </a:p>
        </p:txBody>
      </p:sp>
      <p:sp>
        <p:nvSpPr>
          <p:cNvPr id="5" name="TextBox 4"/>
          <p:cNvSpPr txBox="1"/>
          <p:nvPr/>
        </p:nvSpPr>
        <p:spPr>
          <a:xfrm>
            <a:off x="5815584" y="6243164"/>
            <a:ext cx="5952744" cy="246221"/>
          </a:xfrm>
          <a:prstGeom prst="rect">
            <a:avLst/>
          </a:prstGeom>
          <a:noFill/>
        </p:spPr>
        <p:txBody>
          <a:bodyPr wrap="square" rtlCol="1">
            <a:spAutoFit/>
          </a:bodyPr>
          <a:lstStyle/>
          <a:p>
            <a:r>
              <a:rPr lang="he-IL" sz="1000" dirty="0" smtClean="0"/>
              <a:t>*נא להקיש על כל אחת מהאליפסות שבתרשים לקבלת מידע נוסף לגבי המידע המצוי בתוכן</a:t>
            </a:r>
            <a:endParaRPr lang="he-IL" sz="1000" dirty="0"/>
          </a:p>
        </p:txBody>
      </p:sp>
      <p:sp>
        <p:nvSpPr>
          <p:cNvPr id="10" name="מציין מיקום של מספר שקופית 3"/>
          <p:cNvSpPr>
            <a:spLocks noGrp="1"/>
          </p:cNvSpPr>
          <p:nvPr>
            <p:ph type="sldNum" sz="quarter" idx="12"/>
          </p:nvPr>
        </p:nvSpPr>
        <p:spPr>
          <a:xfrm>
            <a:off x="10363200" y="5578475"/>
            <a:ext cx="1142245" cy="669925"/>
          </a:xfrm>
        </p:spPr>
        <p:txBody>
          <a:bodyPr/>
          <a:lstStyle/>
          <a:p>
            <a:r>
              <a:rPr lang="he-IL" dirty="0" smtClean="0"/>
              <a:t>3</a:t>
            </a:r>
            <a:endParaRPr lang="en-US" dirty="0"/>
          </a:p>
        </p:txBody>
      </p:sp>
    </p:spTree>
    <p:extLst>
      <p:ext uri="{BB962C8B-B14F-4D97-AF65-F5344CB8AC3E}">
        <p14:creationId xmlns:p14="http://schemas.microsoft.com/office/powerpoint/2010/main" val="280737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ממשק דיווח – מבנה היררכי</a:t>
            </a:r>
            <a:endParaRPr lang="he-IL" sz="2800" dirty="0"/>
          </a:p>
        </p:txBody>
      </p:sp>
      <p:sp>
        <p:nvSpPr>
          <p:cNvPr id="4" name="אליפסה 3"/>
          <p:cNvSpPr/>
          <p:nvPr/>
        </p:nvSpPr>
        <p:spPr>
          <a:xfrm>
            <a:off x="3433308" y="1364706"/>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הקובץ</a:t>
            </a:r>
            <a:endParaRPr lang="he-IL" dirty="0"/>
          </a:p>
        </p:txBody>
      </p:sp>
      <p:sp>
        <p:nvSpPr>
          <p:cNvPr id="6" name="אליפסה 5"/>
          <p:cNvSpPr/>
          <p:nvPr/>
        </p:nvSpPr>
        <p:spPr>
          <a:xfrm>
            <a:off x="3433308" y="2332042"/>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נתוני הגורם השולח את הקובץ </a:t>
            </a:r>
            <a:endParaRPr lang="he-IL" dirty="0"/>
          </a:p>
        </p:txBody>
      </p:sp>
      <p:sp>
        <p:nvSpPr>
          <p:cNvPr id="7" name="אליפסה 6"/>
          <p:cNvSpPr/>
          <p:nvPr/>
        </p:nvSpPr>
        <p:spPr>
          <a:xfrm>
            <a:off x="3433309" y="329516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נתוני הגורם הנמען</a:t>
            </a:r>
            <a:endParaRPr lang="he-IL" dirty="0"/>
          </a:p>
        </p:txBody>
      </p:sp>
      <p:sp>
        <p:nvSpPr>
          <p:cNvPr id="8" name="אליפסה 7">
            <a:hlinkClick r:id="rId3" action="ppaction://hlinksldjump"/>
          </p:cNvPr>
          <p:cNvSpPr/>
          <p:nvPr/>
        </p:nvSpPr>
        <p:spPr>
          <a:xfrm>
            <a:off x="2932981" y="4305218"/>
            <a:ext cx="4986068"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smtClean="0"/>
          </a:p>
          <a:p>
            <a:pPr algn="ctr"/>
            <a:r>
              <a:rPr lang="he-IL" dirty="0" smtClean="0"/>
              <a:t>פרטי המעסיק הפונה למסלקה </a:t>
            </a:r>
            <a:r>
              <a:rPr lang="he-IL" dirty="0" smtClean="0">
                <a:hlinkClick r:id="rId3" action="ppaction://hlinksldjump"/>
              </a:rPr>
              <a:t>למסלקה</a:t>
            </a:r>
            <a:endParaRPr lang="he-IL" dirty="0"/>
          </a:p>
        </p:txBody>
      </p:sp>
      <p:sp>
        <p:nvSpPr>
          <p:cNvPr id="9" name="TextBox 8"/>
          <p:cNvSpPr txBox="1"/>
          <p:nvPr/>
        </p:nvSpPr>
        <p:spPr>
          <a:xfrm>
            <a:off x="5129784" y="483079"/>
            <a:ext cx="6498625" cy="492443"/>
          </a:xfrm>
          <a:prstGeom prst="rect">
            <a:avLst/>
          </a:prstGeom>
          <a:noFill/>
        </p:spPr>
        <p:txBody>
          <a:bodyPr wrap="square" rtlCol="1">
            <a:spAutoFit/>
          </a:bodyPr>
          <a:lstStyle/>
          <a:p>
            <a:r>
              <a:rPr lang="he-IL" sz="2600" dirty="0" smtClean="0"/>
              <a:t>בלוק הכותרת מורכב מארבעה נתונים מרכזיים:</a:t>
            </a:r>
            <a:endParaRPr lang="he-IL" sz="2600" dirty="0"/>
          </a:p>
        </p:txBody>
      </p:sp>
      <p:sp>
        <p:nvSpPr>
          <p:cNvPr id="10" name="TextBox 9"/>
          <p:cNvSpPr txBox="1"/>
          <p:nvPr/>
        </p:nvSpPr>
        <p:spPr>
          <a:xfrm>
            <a:off x="5806440" y="6285878"/>
            <a:ext cx="5952744" cy="246221"/>
          </a:xfrm>
          <a:prstGeom prst="rect">
            <a:avLst/>
          </a:prstGeom>
          <a:noFill/>
        </p:spPr>
        <p:txBody>
          <a:bodyPr wrap="square" rtlCol="1">
            <a:spAutoFit/>
          </a:bodyPr>
          <a:lstStyle/>
          <a:p>
            <a:r>
              <a:rPr lang="he-IL" sz="1000" dirty="0" smtClean="0"/>
              <a:t>*נא להקיש על האליפסה האחרונה בתרשים לחזרה לשקף המתאר את המבנה ההיררכי של הקובץ</a:t>
            </a:r>
            <a:endParaRPr lang="he-IL" sz="1000" dirty="0"/>
          </a:p>
        </p:txBody>
      </p:sp>
      <p:sp>
        <p:nvSpPr>
          <p:cNvPr id="11" name="מציין מיקום של מספר שקופית 3"/>
          <p:cNvSpPr>
            <a:spLocks noGrp="1"/>
          </p:cNvSpPr>
          <p:nvPr>
            <p:ph type="sldNum" sz="quarter" idx="12"/>
          </p:nvPr>
        </p:nvSpPr>
        <p:spPr>
          <a:xfrm>
            <a:off x="10363200" y="5578475"/>
            <a:ext cx="1142245" cy="669925"/>
          </a:xfrm>
        </p:spPr>
        <p:txBody>
          <a:bodyPr/>
          <a:lstStyle/>
          <a:p>
            <a:r>
              <a:rPr lang="he-IL" dirty="0" smtClean="0"/>
              <a:t>4</a:t>
            </a:r>
            <a:endParaRPr lang="en-US" dirty="0"/>
          </a:p>
        </p:txBody>
      </p:sp>
    </p:spTree>
    <p:extLst>
      <p:ext uri="{BB962C8B-B14F-4D97-AF65-F5344CB8AC3E}">
        <p14:creationId xmlns:p14="http://schemas.microsoft.com/office/powerpoint/2010/main" val="3888452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
            </a:r>
            <a:br>
              <a:rPr lang="he-IL" sz="2800" dirty="0" smtClean="0"/>
            </a:br>
            <a:r>
              <a:rPr lang="he-IL" sz="2800" dirty="0" smtClean="0"/>
              <a:t>ממשק דיווח – מבנה היררכי</a:t>
            </a:r>
            <a:endParaRPr lang="he-IL" sz="2800" dirty="0"/>
          </a:p>
        </p:txBody>
      </p:sp>
      <p:sp>
        <p:nvSpPr>
          <p:cNvPr id="4" name="אליפסה 3"/>
          <p:cNvSpPr/>
          <p:nvPr/>
        </p:nvSpPr>
        <p:spPr>
          <a:xfrm>
            <a:off x="3433303" y="1098089"/>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הקופה/ח.פ</a:t>
            </a:r>
            <a:endParaRPr lang="he-IL" dirty="0"/>
          </a:p>
        </p:txBody>
      </p:sp>
      <p:sp>
        <p:nvSpPr>
          <p:cNvPr id="6" name="אליפסה 5"/>
          <p:cNvSpPr/>
          <p:nvPr/>
        </p:nvSpPr>
        <p:spPr>
          <a:xfrm>
            <a:off x="3433303" y="2091463"/>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המעסיק</a:t>
            </a:r>
            <a:endParaRPr lang="he-IL" dirty="0"/>
          </a:p>
        </p:txBody>
      </p:sp>
      <p:sp>
        <p:nvSpPr>
          <p:cNvPr id="7" name="אליפסה 6"/>
          <p:cNvSpPr/>
          <p:nvPr/>
        </p:nvSpPr>
        <p:spPr>
          <a:xfrm>
            <a:off x="3433304" y="3047991"/>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הגדרת סוג הפעולה</a:t>
            </a:r>
            <a:endParaRPr lang="he-IL" dirty="0"/>
          </a:p>
        </p:txBody>
      </p:sp>
      <p:sp>
        <p:nvSpPr>
          <p:cNvPr id="8" name="אליפסה 7">
            <a:hlinkClick r:id="rId3" action="ppaction://hlinksldjump"/>
          </p:cNvPr>
          <p:cNvSpPr/>
          <p:nvPr/>
        </p:nvSpPr>
        <p:spPr>
          <a:xfrm>
            <a:off x="3433305" y="4995525"/>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התשלום</a:t>
            </a:r>
            <a:endParaRPr lang="he-IL" dirty="0"/>
          </a:p>
        </p:txBody>
      </p:sp>
      <p:sp>
        <p:nvSpPr>
          <p:cNvPr id="9" name="TextBox 8"/>
          <p:cNvSpPr txBox="1"/>
          <p:nvPr/>
        </p:nvSpPr>
        <p:spPr>
          <a:xfrm>
            <a:off x="5650992" y="483079"/>
            <a:ext cx="5977417" cy="892552"/>
          </a:xfrm>
          <a:prstGeom prst="rect">
            <a:avLst/>
          </a:prstGeom>
          <a:noFill/>
        </p:spPr>
        <p:txBody>
          <a:bodyPr wrap="square" rtlCol="1">
            <a:spAutoFit/>
          </a:bodyPr>
          <a:lstStyle/>
          <a:p>
            <a:r>
              <a:rPr lang="he-IL" sz="2600" dirty="0" smtClean="0"/>
              <a:t>בלוק פרטי העברת כספים מורכב מחמישה נתונים מרכזיים:</a:t>
            </a:r>
            <a:endParaRPr lang="he-IL" sz="2600" dirty="0"/>
          </a:p>
        </p:txBody>
      </p:sp>
      <p:sp>
        <p:nvSpPr>
          <p:cNvPr id="10" name="אליפסה 9"/>
          <p:cNvSpPr/>
          <p:nvPr/>
        </p:nvSpPr>
        <p:spPr>
          <a:xfrm>
            <a:off x="3433304" y="4019229"/>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מספר הזיהוי/מספר מסלקה</a:t>
            </a:r>
            <a:endParaRPr lang="he-IL" dirty="0"/>
          </a:p>
        </p:txBody>
      </p:sp>
      <p:sp>
        <p:nvSpPr>
          <p:cNvPr id="11" name="TextBox 10"/>
          <p:cNvSpPr txBox="1"/>
          <p:nvPr/>
        </p:nvSpPr>
        <p:spPr>
          <a:xfrm>
            <a:off x="5971032" y="6266442"/>
            <a:ext cx="5952744" cy="246221"/>
          </a:xfrm>
          <a:prstGeom prst="rect">
            <a:avLst/>
          </a:prstGeom>
          <a:noFill/>
        </p:spPr>
        <p:txBody>
          <a:bodyPr wrap="square" rtlCol="1">
            <a:spAutoFit/>
          </a:bodyPr>
          <a:lstStyle/>
          <a:p>
            <a:r>
              <a:rPr lang="he-IL" sz="1000" dirty="0" smtClean="0"/>
              <a:t>*נא להקיש על האליפסה האחרונה בתרשים לחזרה לשקף המתאר את המבנה ההיררכי של הקובץ</a:t>
            </a:r>
            <a:endParaRPr lang="he-IL" sz="1000" dirty="0"/>
          </a:p>
        </p:txBody>
      </p:sp>
      <p:sp>
        <p:nvSpPr>
          <p:cNvPr id="12" name="מציין מיקום של מספר שקופית 3"/>
          <p:cNvSpPr>
            <a:spLocks noGrp="1"/>
          </p:cNvSpPr>
          <p:nvPr>
            <p:ph type="sldNum" sz="quarter" idx="12"/>
          </p:nvPr>
        </p:nvSpPr>
        <p:spPr>
          <a:xfrm>
            <a:off x="10363200" y="5578475"/>
            <a:ext cx="1142245" cy="669925"/>
          </a:xfrm>
        </p:spPr>
        <p:txBody>
          <a:bodyPr/>
          <a:lstStyle/>
          <a:p>
            <a:r>
              <a:rPr lang="he-IL" dirty="0" smtClean="0"/>
              <a:t>5</a:t>
            </a:r>
            <a:endParaRPr lang="en-US" dirty="0"/>
          </a:p>
        </p:txBody>
      </p:sp>
    </p:spTree>
    <p:extLst>
      <p:ext uri="{BB962C8B-B14F-4D97-AF65-F5344CB8AC3E}">
        <p14:creationId xmlns:p14="http://schemas.microsoft.com/office/powerpoint/2010/main" val="2171164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ממשק דיווח – מבנה היררכי</a:t>
            </a:r>
            <a:endParaRPr lang="he-IL" sz="2800" dirty="0"/>
          </a:p>
        </p:txBody>
      </p:sp>
      <p:sp>
        <p:nvSpPr>
          <p:cNvPr id="4" name="אליפסה 3"/>
          <p:cNvSpPr/>
          <p:nvPr/>
        </p:nvSpPr>
        <p:spPr>
          <a:xfrm>
            <a:off x="3433308" y="1364706"/>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הקופה</a:t>
            </a:r>
            <a:endParaRPr lang="he-IL" dirty="0"/>
          </a:p>
        </p:txBody>
      </p:sp>
      <p:sp>
        <p:nvSpPr>
          <p:cNvPr id="6" name="אליפסה 5"/>
          <p:cNvSpPr/>
          <p:nvPr/>
        </p:nvSpPr>
        <p:spPr>
          <a:xfrm>
            <a:off x="3433308" y="2332042"/>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פרטי העובד</a:t>
            </a:r>
            <a:endParaRPr lang="he-IL" dirty="0"/>
          </a:p>
        </p:txBody>
      </p:sp>
      <p:sp>
        <p:nvSpPr>
          <p:cNvPr id="7" name="אליפסה 6"/>
          <p:cNvSpPr/>
          <p:nvPr/>
        </p:nvSpPr>
        <p:spPr>
          <a:xfrm>
            <a:off x="3433309" y="329516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נתוני העובד בחודש משכורת</a:t>
            </a:r>
            <a:endParaRPr lang="he-IL" dirty="0"/>
          </a:p>
        </p:txBody>
      </p:sp>
      <p:sp>
        <p:nvSpPr>
          <p:cNvPr id="8" name="אליפסה 7">
            <a:hlinkClick r:id="rId3" action="ppaction://hlinksldjump"/>
          </p:cNvPr>
          <p:cNvSpPr/>
          <p:nvPr/>
        </p:nvSpPr>
        <p:spPr>
          <a:xfrm>
            <a:off x="3010614" y="4305218"/>
            <a:ext cx="4986068"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smtClean="0"/>
          </a:p>
          <a:p>
            <a:pPr algn="ctr"/>
            <a:r>
              <a:rPr lang="he-IL" dirty="0" smtClean="0"/>
              <a:t>פיצול הפרשות בחודש משכורת</a:t>
            </a:r>
            <a:endParaRPr lang="he-IL" dirty="0"/>
          </a:p>
        </p:txBody>
      </p:sp>
      <p:sp>
        <p:nvSpPr>
          <p:cNvPr id="9" name="TextBox 8"/>
          <p:cNvSpPr txBox="1"/>
          <p:nvPr/>
        </p:nvSpPr>
        <p:spPr>
          <a:xfrm>
            <a:off x="4882896" y="483079"/>
            <a:ext cx="6745513" cy="892552"/>
          </a:xfrm>
          <a:prstGeom prst="rect">
            <a:avLst/>
          </a:prstGeom>
          <a:noFill/>
        </p:spPr>
        <p:txBody>
          <a:bodyPr wrap="square" rtlCol="1">
            <a:spAutoFit/>
          </a:bodyPr>
          <a:lstStyle/>
          <a:p>
            <a:r>
              <a:rPr lang="he-IL" sz="2600" dirty="0" smtClean="0"/>
              <a:t>הבלוק המציג את פירוט התנועות בקופה מורכב מארבעה נתונים מרכזיים:</a:t>
            </a:r>
            <a:endParaRPr lang="he-IL" sz="2600" dirty="0"/>
          </a:p>
        </p:txBody>
      </p:sp>
      <p:sp>
        <p:nvSpPr>
          <p:cNvPr id="10" name="TextBox 9"/>
          <p:cNvSpPr txBox="1"/>
          <p:nvPr/>
        </p:nvSpPr>
        <p:spPr>
          <a:xfrm>
            <a:off x="5806440" y="6285878"/>
            <a:ext cx="5952744" cy="246221"/>
          </a:xfrm>
          <a:prstGeom prst="rect">
            <a:avLst/>
          </a:prstGeom>
          <a:noFill/>
        </p:spPr>
        <p:txBody>
          <a:bodyPr wrap="square" rtlCol="1">
            <a:spAutoFit/>
          </a:bodyPr>
          <a:lstStyle/>
          <a:p>
            <a:r>
              <a:rPr lang="he-IL" sz="1000" dirty="0" smtClean="0"/>
              <a:t>*נא להקיש על האליפסה האחרונה בתרשים לחזרה לשקף המתאר את המבנה ההיררכי של הקובץ</a:t>
            </a:r>
            <a:endParaRPr lang="he-IL" sz="1000" dirty="0"/>
          </a:p>
        </p:txBody>
      </p:sp>
      <p:sp>
        <p:nvSpPr>
          <p:cNvPr id="11" name="מציין מיקום של מספר שקופית 3"/>
          <p:cNvSpPr>
            <a:spLocks noGrp="1"/>
          </p:cNvSpPr>
          <p:nvPr>
            <p:ph type="sldNum" sz="quarter" idx="12"/>
          </p:nvPr>
        </p:nvSpPr>
        <p:spPr>
          <a:xfrm>
            <a:off x="10363200" y="5578475"/>
            <a:ext cx="1142245" cy="669925"/>
          </a:xfrm>
        </p:spPr>
        <p:txBody>
          <a:bodyPr/>
          <a:lstStyle/>
          <a:p>
            <a:r>
              <a:rPr lang="he-IL" dirty="0" smtClean="0"/>
              <a:t>6</a:t>
            </a:r>
            <a:endParaRPr lang="en-US" dirty="0"/>
          </a:p>
        </p:txBody>
      </p:sp>
    </p:spTree>
    <p:extLst>
      <p:ext uri="{BB962C8B-B14F-4D97-AF65-F5344CB8AC3E}">
        <p14:creationId xmlns:p14="http://schemas.microsoft.com/office/powerpoint/2010/main" val="3405441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09712"/>
            <a:ext cx="8534400" cy="1507067"/>
          </a:xfrm>
        </p:spPr>
        <p:txBody>
          <a:bodyPr>
            <a:normAutofit/>
          </a:bodyPr>
          <a:lstStyle/>
          <a:p>
            <a:r>
              <a:rPr lang="he-IL" sz="2800" dirty="0" smtClean="0"/>
              <a:t>ממשק דיווח – מבנה היררכי</a:t>
            </a:r>
            <a:endParaRPr lang="he-IL" sz="2800" dirty="0"/>
          </a:p>
        </p:txBody>
      </p:sp>
      <p:sp>
        <p:nvSpPr>
          <p:cNvPr id="4" name="אליפסה 3"/>
          <p:cNvSpPr/>
          <p:nvPr/>
        </p:nvSpPr>
        <p:spPr>
          <a:xfrm>
            <a:off x="3433307" y="811149"/>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סה"כ הפרשה בחודש משכורת לעובד </a:t>
            </a:r>
            <a:r>
              <a:rPr lang="he-IL" dirty="0" smtClean="0"/>
              <a:t>בקופה</a:t>
            </a:r>
            <a:endParaRPr lang="he-IL" dirty="0"/>
          </a:p>
        </p:txBody>
      </p:sp>
      <p:sp>
        <p:nvSpPr>
          <p:cNvPr id="6" name="אליפסה 5"/>
          <p:cNvSpPr/>
          <p:nvPr/>
        </p:nvSpPr>
        <p:spPr>
          <a:xfrm>
            <a:off x="3433307" y="1795668"/>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סה"כ הפרשה לעובד ב</a:t>
            </a:r>
            <a:r>
              <a:rPr lang="he-IL" dirty="0" smtClean="0"/>
              <a:t>קופה</a:t>
            </a:r>
            <a:endParaRPr lang="he-IL" dirty="0"/>
          </a:p>
        </p:txBody>
      </p:sp>
      <p:sp>
        <p:nvSpPr>
          <p:cNvPr id="7" name="אליפסה 6"/>
          <p:cNvSpPr/>
          <p:nvPr/>
        </p:nvSpPr>
        <p:spPr>
          <a:xfrm>
            <a:off x="3438361" y="2780187"/>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סה"כ </a:t>
            </a:r>
            <a:r>
              <a:rPr lang="he-IL" dirty="0" smtClean="0"/>
              <a:t>הפרשת מעסיק </a:t>
            </a:r>
            <a:r>
              <a:rPr lang="he-IL" dirty="0"/>
              <a:t>לקופה</a:t>
            </a:r>
          </a:p>
        </p:txBody>
      </p:sp>
      <p:sp>
        <p:nvSpPr>
          <p:cNvPr id="8" name="אליפסה 7">
            <a:hlinkClick r:id="rId3" action="ppaction://hlinksldjump"/>
          </p:cNvPr>
          <p:cNvSpPr/>
          <p:nvPr/>
        </p:nvSpPr>
        <p:spPr>
          <a:xfrm>
            <a:off x="3433307" y="3754395"/>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סה"כ הפקדת מעסיק לקופה</a:t>
            </a:r>
          </a:p>
        </p:txBody>
      </p:sp>
      <p:sp>
        <p:nvSpPr>
          <p:cNvPr id="9" name="TextBox 8"/>
          <p:cNvSpPr txBox="1"/>
          <p:nvPr/>
        </p:nvSpPr>
        <p:spPr>
          <a:xfrm>
            <a:off x="5276088" y="303847"/>
            <a:ext cx="6727225" cy="492443"/>
          </a:xfrm>
          <a:prstGeom prst="rect">
            <a:avLst/>
          </a:prstGeom>
          <a:noFill/>
        </p:spPr>
        <p:txBody>
          <a:bodyPr wrap="square" rtlCol="1">
            <a:spAutoFit/>
          </a:bodyPr>
          <a:lstStyle/>
          <a:p>
            <a:r>
              <a:rPr lang="he-IL" sz="2600" dirty="0" smtClean="0"/>
              <a:t>רשומת הסיכום מורכבת מחמישה נתונים מרכזיים:</a:t>
            </a:r>
            <a:endParaRPr lang="he-IL" sz="2600" dirty="0"/>
          </a:p>
        </p:txBody>
      </p:sp>
      <p:sp>
        <p:nvSpPr>
          <p:cNvPr id="11" name="אליפסה 10">
            <a:hlinkClick r:id="rId3" action="ppaction://hlinksldjump"/>
          </p:cNvPr>
          <p:cNvSpPr/>
          <p:nvPr/>
        </p:nvSpPr>
        <p:spPr>
          <a:xfrm>
            <a:off x="3460739" y="4712896"/>
            <a:ext cx="4140679" cy="793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רשומת סגירה של הקובץ</a:t>
            </a:r>
          </a:p>
        </p:txBody>
      </p:sp>
      <p:sp>
        <p:nvSpPr>
          <p:cNvPr id="12" name="מציין מיקום של מספר שקופית 3"/>
          <p:cNvSpPr>
            <a:spLocks noGrp="1"/>
          </p:cNvSpPr>
          <p:nvPr>
            <p:ph type="sldNum" sz="quarter" idx="12"/>
          </p:nvPr>
        </p:nvSpPr>
        <p:spPr>
          <a:xfrm>
            <a:off x="10363200" y="5578475"/>
            <a:ext cx="1142245" cy="669925"/>
          </a:xfrm>
        </p:spPr>
        <p:txBody>
          <a:bodyPr/>
          <a:lstStyle/>
          <a:p>
            <a:r>
              <a:rPr lang="he-IL" dirty="0" smtClean="0"/>
              <a:t>7</a:t>
            </a:r>
            <a:endParaRPr lang="en-US" dirty="0"/>
          </a:p>
        </p:txBody>
      </p:sp>
    </p:spTree>
    <p:extLst>
      <p:ext uri="{BB962C8B-B14F-4D97-AF65-F5344CB8AC3E}">
        <p14:creationId xmlns:p14="http://schemas.microsoft.com/office/powerpoint/2010/main" val="1639670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תרשימי זרימה</a:t>
            </a:r>
            <a:endParaRPr lang="he-IL" dirty="0"/>
          </a:p>
        </p:txBody>
      </p:sp>
      <p:sp>
        <p:nvSpPr>
          <p:cNvPr id="3" name="מציין מיקום של מספר שקופית 3"/>
          <p:cNvSpPr>
            <a:spLocks noGrp="1"/>
          </p:cNvSpPr>
          <p:nvPr>
            <p:ph type="sldNum" sz="quarter" idx="12"/>
          </p:nvPr>
        </p:nvSpPr>
        <p:spPr>
          <a:xfrm>
            <a:off x="10363200" y="5578475"/>
            <a:ext cx="1142245" cy="669925"/>
          </a:xfrm>
        </p:spPr>
        <p:txBody>
          <a:bodyPr/>
          <a:lstStyle/>
          <a:p>
            <a:r>
              <a:rPr lang="he-IL" dirty="0" smtClean="0"/>
              <a:t>8</a:t>
            </a:r>
            <a:endParaRPr lang="en-US" dirty="0"/>
          </a:p>
        </p:txBody>
      </p:sp>
    </p:spTree>
    <p:extLst>
      <p:ext uri="{BB962C8B-B14F-4D97-AF65-F5344CB8AC3E}">
        <p14:creationId xmlns:p14="http://schemas.microsoft.com/office/powerpoint/2010/main" val="1155538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5246913" y="252327"/>
            <a:ext cx="2612571" cy="598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דיווח שוטף ממעסיק לגוף מוסדי </a:t>
            </a:r>
            <a:endParaRPr lang="he-IL" dirty="0"/>
          </a:p>
        </p:txBody>
      </p:sp>
      <p:cxnSp>
        <p:nvCxnSpPr>
          <p:cNvPr id="6" name="מחבר חץ ישר 5"/>
          <p:cNvCxnSpPr/>
          <p:nvPr/>
        </p:nvCxnSpPr>
        <p:spPr>
          <a:xfrm flipH="1">
            <a:off x="6551566" y="904206"/>
            <a:ext cx="1" cy="270971"/>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מלבן מעוגל 7"/>
          <p:cNvSpPr/>
          <p:nvPr/>
        </p:nvSpPr>
        <p:spPr>
          <a:xfrm>
            <a:off x="5246913" y="1525383"/>
            <a:ext cx="2612571" cy="598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היזון חוזר ראשוני מגוף מוסדי למעסיק</a:t>
            </a:r>
            <a:endParaRPr lang="he-IL" dirty="0"/>
          </a:p>
        </p:txBody>
      </p:sp>
      <p:cxnSp>
        <p:nvCxnSpPr>
          <p:cNvPr id="10" name="מחבר חץ ישר 9"/>
          <p:cNvCxnSpPr/>
          <p:nvPr/>
        </p:nvCxnSpPr>
        <p:spPr>
          <a:xfrm>
            <a:off x="7854044" y="2026521"/>
            <a:ext cx="2022018" cy="445847"/>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8281306" y="2472368"/>
            <a:ext cx="3526972" cy="16499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אם הקובץ כולו תקין </a:t>
            </a:r>
            <a:r>
              <a:rPr lang="he-IL" u="sng" dirty="0" smtClean="0"/>
              <a:t>מבחינה טכנית</a:t>
            </a:r>
            <a:r>
              <a:rPr lang="he-IL" dirty="0" smtClean="0"/>
              <a:t> – יועבר למעסיק מהגוף המוסדי היזון חוזר ראשוני ברמת מספר זיהוי</a:t>
            </a:r>
            <a:r>
              <a:rPr lang="he-IL" dirty="0"/>
              <a:t> </a:t>
            </a:r>
            <a:r>
              <a:rPr lang="he-IL" dirty="0" smtClean="0"/>
              <a:t>של פרטי ההפקדה (ללא פירוט הרשומות התקינות)*</a:t>
            </a:r>
            <a:endParaRPr lang="he-IL" dirty="0"/>
          </a:p>
        </p:txBody>
      </p:sp>
      <p:sp>
        <p:nvSpPr>
          <p:cNvPr id="17" name="מלבן מעוגל 16"/>
          <p:cNvSpPr/>
          <p:nvPr/>
        </p:nvSpPr>
        <p:spPr>
          <a:xfrm>
            <a:off x="4533900" y="2472369"/>
            <a:ext cx="3428999" cy="1649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אם הקובץ כולו לא תקין </a:t>
            </a:r>
            <a:r>
              <a:rPr lang="he-IL" u="sng" dirty="0" smtClean="0"/>
              <a:t>מבחינה טכנית</a:t>
            </a:r>
            <a:r>
              <a:rPr lang="he-IL" dirty="0" smtClean="0"/>
              <a:t> – יועבר למעסיק היזון חוזר ראשוני על שגיאה ברמת הקובץ ותפורט מהות השגיאה. לדוג', מבנה </a:t>
            </a:r>
            <a:r>
              <a:rPr lang="en-US" dirty="0" smtClean="0"/>
              <a:t>XML</a:t>
            </a:r>
            <a:r>
              <a:rPr lang="he-IL" dirty="0" smtClean="0"/>
              <a:t> לא תקין.</a:t>
            </a:r>
            <a:endParaRPr lang="he-IL" dirty="0"/>
          </a:p>
        </p:txBody>
      </p:sp>
      <p:sp>
        <p:nvSpPr>
          <p:cNvPr id="20" name="TextBox 19"/>
          <p:cNvSpPr txBox="1"/>
          <p:nvPr/>
        </p:nvSpPr>
        <p:spPr>
          <a:xfrm>
            <a:off x="4819647" y="1139031"/>
            <a:ext cx="2547257" cy="369332"/>
          </a:xfrm>
          <a:prstGeom prst="rect">
            <a:avLst/>
          </a:prstGeom>
          <a:noFill/>
        </p:spPr>
        <p:txBody>
          <a:bodyPr wrap="square" rtlCol="1">
            <a:spAutoFit/>
          </a:bodyPr>
          <a:lstStyle/>
          <a:p>
            <a:r>
              <a:rPr lang="he-IL" dirty="0" smtClean="0"/>
              <a:t>בחלוף 3 שעות</a:t>
            </a:r>
            <a:endParaRPr lang="he-IL" dirty="0"/>
          </a:p>
        </p:txBody>
      </p:sp>
      <p:sp>
        <p:nvSpPr>
          <p:cNvPr id="24" name="מלבן מעוגל 23">
            <a:hlinkClick r:id="rId3" action="ppaction://hlinksldjump"/>
          </p:cNvPr>
          <p:cNvSpPr/>
          <p:nvPr/>
        </p:nvSpPr>
        <p:spPr>
          <a:xfrm>
            <a:off x="8281306" y="4472183"/>
            <a:ext cx="3526972" cy="196972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היזון חוזר מסכם מגוף מוסדי למעסיק יועבר בתוך 3 ימי עסקים</a:t>
            </a:r>
            <a:endParaRPr lang="he-IL" dirty="0"/>
          </a:p>
        </p:txBody>
      </p:sp>
      <p:sp>
        <p:nvSpPr>
          <p:cNvPr id="26" name="TextBox 25"/>
          <p:cNvSpPr txBox="1"/>
          <p:nvPr/>
        </p:nvSpPr>
        <p:spPr>
          <a:xfrm>
            <a:off x="8376556" y="337457"/>
            <a:ext cx="3336473" cy="461665"/>
          </a:xfrm>
          <a:prstGeom prst="rect">
            <a:avLst/>
          </a:prstGeom>
          <a:noFill/>
        </p:spPr>
        <p:txBody>
          <a:bodyPr wrap="square" rtlCol="1">
            <a:spAutoFit/>
          </a:bodyPr>
          <a:lstStyle/>
          <a:p>
            <a:r>
              <a:rPr lang="he-IL" sz="2400" b="1" dirty="0" smtClean="0"/>
              <a:t>שלב א':</a:t>
            </a:r>
            <a:endParaRPr lang="he-IL" sz="2400" b="1" dirty="0"/>
          </a:p>
        </p:txBody>
      </p:sp>
      <p:cxnSp>
        <p:nvCxnSpPr>
          <p:cNvPr id="28" name="מחבר חץ ישר 27"/>
          <p:cNvCxnSpPr>
            <a:stCxn id="8" idx="2"/>
          </p:cNvCxnSpPr>
          <p:nvPr/>
        </p:nvCxnSpPr>
        <p:spPr>
          <a:xfrm flipH="1">
            <a:off x="6550478" y="2124097"/>
            <a:ext cx="2721" cy="350205"/>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מלבן מעוגל 29"/>
          <p:cNvSpPr/>
          <p:nvPr/>
        </p:nvSpPr>
        <p:spPr>
          <a:xfrm>
            <a:off x="606879" y="2472369"/>
            <a:ext cx="3428999" cy="16499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smtClean="0"/>
              <a:t>אם הקובץ נמצא תקין אולם קיים ליקוי טכני ברשומות מסוימות – יועבר למעסיק היזון חוזר ברמת מספר זיהוי/מסלקה ובו פירוט הרשומות בהן נמצא ליקוי ומהות הליקוי בכל רשומה.</a:t>
            </a:r>
            <a:endParaRPr lang="he-IL" dirty="0"/>
          </a:p>
        </p:txBody>
      </p:sp>
      <p:sp>
        <p:nvSpPr>
          <p:cNvPr id="21" name="מלבן מעוגל 20"/>
          <p:cNvSpPr/>
          <p:nvPr/>
        </p:nvSpPr>
        <p:spPr>
          <a:xfrm>
            <a:off x="4332512" y="4472184"/>
            <a:ext cx="3526972" cy="1969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a:t>מעסיק ישלח לגוף מוסדי קובץ דיווח שוטף חדש. </a:t>
            </a:r>
          </a:p>
        </p:txBody>
      </p:sp>
      <p:sp>
        <p:nvSpPr>
          <p:cNvPr id="27" name="מלבן מעוגל 26"/>
          <p:cNvSpPr/>
          <p:nvPr/>
        </p:nvSpPr>
        <p:spPr>
          <a:xfrm>
            <a:off x="478967" y="4472185"/>
            <a:ext cx="3526972" cy="1969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dirty="0"/>
              <a:t>חלופה א': העברת ממשק דיווח שלילי לגבי כל התנועות שדווחו ובמקביל העברת דיווח שוטף חדש מתוקן. </a:t>
            </a:r>
          </a:p>
          <a:p>
            <a:pPr algn="just"/>
            <a:r>
              <a:rPr lang="he-IL" dirty="0"/>
              <a:t>חלופה ב': העברת ממשק דיווח שוטף לגבי </a:t>
            </a:r>
            <a:r>
              <a:rPr lang="he-IL" dirty="0" smtClean="0"/>
              <a:t>הרשומות </a:t>
            </a:r>
            <a:r>
              <a:rPr lang="he-IL" dirty="0"/>
              <a:t>שנמצא בהן ליקוי בלבד</a:t>
            </a:r>
          </a:p>
        </p:txBody>
      </p:sp>
      <p:cxnSp>
        <p:nvCxnSpPr>
          <p:cNvPr id="33" name="מחבר חץ ישר 32"/>
          <p:cNvCxnSpPr/>
          <p:nvPr/>
        </p:nvCxnSpPr>
        <p:spPr>
          <a:xfrm flipH="1">
            <a:off x="3015343" y="2025395"/>
            <a:ext cx="2247557" cy="446973"/>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מחבר חץ ישר 38"/>
          <p:cNvCxnSpPr/>
          <p:nvPr/>
        </p:nvCxnSpPr>
        <p:spPr>
          <a:xfrm flipH="1">
            <a:off x="6093276" y="4122279"/>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מחבר חץ ישר 41"/>
          <p:cNvCxnSpPr/>
          <p:nvPr/>
        </p:nvCxnSpPr>
        <p:spPr>
          <a:xfrm flipH="1">
            <a:off x="10052955" y="4122279"/>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מחבר חץ ישר 42"/>
          <p:cNvCxnSpPr/>
          <p:nvPr/>
        </p:nvCxnSpPr>
        <p:spPr>
          <a:xfrm flipH="1">
            <a:off x="2300965" y="4122279"/>
            <a:ext cx="2" cy="384789"/>
          </a:xfrm>
          <a:prstGeom prst="straightConnector1">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מציין מיקום של מספר שקופית 3"/>
          <p:cNvSpPr>
            <a:spLocks noGrp="1"/>
          </p:cNvSpPr>
          <p:nvPr>
            <p:ph type="sldNum" sz="quarter" idx="12"/>
          </p:nvPr>
        </p:nvSpPr>
        <p:spPr>
          <a:xfrm>
            <a:off x="10926726" y="6106948"/>
            <a:ext cx="1142245" cy="669925"/>
          </a:xfrm>
        </p:spPr>
        <p:txBody>
          <a:bodyPr/>
          <a:lstStyle/>
          <a:p>
            <a:r>
              <a:rPr lang="he-IL" dirty="0" smtClean="0"/>
              <a:t>9</a:t>
            </a:r>
            <a:endParaRPr lang="en-US" dirty="0"/>
          </a:p>
        </p:txBody>
      </p:sp>
    </p:spTree>
    <p:extLst>
      <p:ext uri="{BB962C8B-B14F-4D97-AF65-F5344CB8AC3E}">
        <p14:creationId xmlns:p14="http://schemas.microsoft.com/office/powerpoint/2010/main" val="446919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פרוסות">
  <a:themeElements>
    <a:clrScheme name="פרוסות">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פרוסות">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פרוסות">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j92457fac7d145f98e698f5712f6a6a4 xmlns="a46656d4-8850-49b3-aebd-68bd05f7f43d">
      <Terms xmlns="http://schemas.microsoft.com/office/infopath/2007/PartnerControls"/>
    </j92457fac7d145f98e698f5712f6a6a4>
    <TaxCatchAll xmlns="a46656d4-8850-49b3-aebd-68bd05f7f43d"/>
    <e4b5484c9c824b148c38bfcb2bd74c0d xmlns="a46656d4-8850-49b3-aebd-68bd05f7f43d">
      <Terms xmlns="http://schemas.microsoft.com/office/infopath/2007/PartnerControls"/>
    </e4b5484c9c824b148c38bfcb2bd74c0d>
    <o68cd33f8d3a45abb273b6e406faee3d xmlns="a46656d4-8850-49b3-aebd-68bd05f7f43d">
      <Terms xmlns="http://schemas.microsoft.com/office/infopath/2007/PartnerControls"/>
    </o68cd33f8d3a45abb273b6e406faee3d>
    <kb4cc1381c4248d7a2dfa3f1be0c86c0 xmlns="a46656d4-8850-49b3-aebd-68bd05f7f43d">
      <Terms xmlns="http://schemas.microsoft.com/office/infopath/2007/PartnerControls"/>
    </kb4cc1381c4248d7a2dfa3f1be0c86c0>
    <o80fb9e8b9d445b0bb174fdcd68ee89c xmlns="a46656d4-8850-49b3-aebd-68bd05f7f43d">
      <Terms xmlns="http://schemas.microsoft.com/office/infopath/2007/PartnerControls"/>
    </o80fb9e8b9d445b0bb174fdcd68ee89c>
    <n612d9597dc7466f957352ce79be86f3 xmlns="a46656d4-8850-49b3-aebd-68bd05f7f43d">
      <Terms xmlns="http://schemas.microsoft.com/office/infopath/2007/PartnerControls"/>
    </n612d9597dc7466f957352ce79be86f3>
    <aa1c885e8039426686f6c49672b09953 xmlns="a46656d4-8850-49b3-aebd-68bd05f7f43d">
      <Terms xmlns="http://schemas.microsoft.com/office/infopath/2007/PartnerControls"/>
    </aa1c885e8039426686f6c49672b09953>
    <e09eddfac2354f9ab04a226e27f86f1f xmlns="a46656d4-8850-49b3-aebd-68bd05f7f43d">
      <Terms xmlns="http://schemas.microsoft.com/office/infopath/2007/PartnerControls"/>
    </e09eddfac2354f9ab04a226e27f86f1f>
    <PublishingExpirationDate xmlns="http://schemas.microsoft.com/sharepoint/v3" xsi:nil="true"/>
    <PublishingStartDate xmlns="http://schemas.microsoft.com/sharepoint/v3" xsi:nil="true"/>
    <l34dc5595392493c8311535275827f74 xmlns="a46656d4-8850-49b3-aebd-68bd05f7f43d">
      <Terms xmlns="http://schemas.microsoft.com/office/infopath/2007/PartnerControls"/>
    </l34dc5595392493c8311535275827f74>
    <ia53b9f18d984e01914f4b79710425b7 xmlns="a46656d4-8850-49b3-aebd-68bd05f7f43d">
      <Terms xmlns="http://schemas.microsoft.com/office/infopath/2007/PartnerControls"/>
    </ia53b9f18d984e01914f4b79710425b7>
    <b76e59bb9f5947a781773f53cc6e9460 xmlns="a46656d4-8850-49b3-aebd-68bd05f7f43d">
      <Terms xmlns="http://schemas.microsoft.com/office/infopath/2007/PartnerControls"/>
    </b76e59bb9f5947a781773f53cc6e9460>
  </documentManagement>
</p:properties>
</file>

<file path=customXml/item3.xml><?xml version="1.0" encoding="utf-8"?>
<ct:contentTypeSchema xmlns:ct="http://schemas.microsoft.com/office/2006/metadata/contentType" xmlns:ma="http://schemas.microsoft.com/office/2006/metadata/properties/metaAttributes" ct:_="" ma:_="" ma:contentTypeName="מסמך" ma:contentTypeID="0x0101006FDA8B39079CB64BAC559E1752826592" ma:contentTypeVersion="4" ma:contentTypeDescription="צור מסמך חדש." ma:contentTypeScope="" ma:versionID="119853710365c90f7aa4f33be2a74f34">
  <xsd:schema xmlns:xsd="http://www.w3.org/2001/XMLSchema" xmlns:xs="http://www.w3.org/2001/XMLSchema" xmlns:p="http://schemas.microsoft.com/office/2006/metadata/properties" xmlns:ns1="http://schemas.microsoft.com/sharepoint/v3" xmlns:ns2="a46656d4-8850-49b3-aebd-68bd05f7f43d" targetNamespace="http://schemas.microsoft.com/office/2006/metadata/properties" ma:root="true" ma:fieldsID="01c04bfcc8a1306fa39152544bb9b4c7" ns1:_="" ns2:_="">
    <xsd:import namespace="http://schemas.microsoft.com/sharepoint/v3"/>
    <xsd:import namespace="a46656d4-8850-49b3-aebd-68bd05f7f43d"/>
    <xsd:element name="properties">
      <xsd:complexType>
        <xsd:sequence>
          <xsd:element name="documentManagement">
            <xsd:complexType>
              <xsd:all>
                <xsd:element ref="ns2:ia53b9f18d984e01914f4b79710425b7" minOccurs="0"/>
                <xsd:element ref="ns2:TaxCatchAll" minOccurs="0"/>
                <xsd:element ref="ns2:TaxCatchAllLabel" minOccurs="0"/>
                <xsd:element ref="ns2:e4b5484c9c824b148c38bfcb2bd74c0d" minOccurs="0"/>
                <xsd:element ref="ns2:kb4cc1381c4248d7a2dfa3f1be0c86c0" minOccurs="0"/>
                <xsd:element ref="ns2:o80fb9e8b9d445b0bb174fdcd68ee89c" minOccurs="0"/>
                <xsd:element ref="ns2:l34dc5595392493c8311535275827f74" minOccurs="0"/>
                <xsd:element ref="ns2:j92457fac7d145f98e698f5712f6a6a4" minOccurs="0"/>
                <xsd:element ref="ns2:o68cd33f8d3a45abb273b6e406faee3d" minOccurs="0"/>
                <xsd:element ref="ns2:b76e59bb9f5947a781773f53cc6e9460" minOccurs="0"/>
                <xsd:element ref="ns2:e09eddfac2354f9ab04a226e27f86f1f" minOccurs="0"/>
                <xsd:element ref="ns2:aa1c885e8039426686f6c49672b09953" minOccurs="0"/>
                <xsd:element ref="ns2:n612d9597dc7466f957352ce79be86f3"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32" nillable="true" ma:displayName="מתזמן תאריך התחלה" ma:description="'מתזמן תאריך התחלה' הוא עמודת אתר שיוצרת תכונת הפרסום. היא משמשת לציון התאריך והשעה שבהם יופיע הדף לראשונה בפני מבקרי האתר." ma:hidden="true" ma:internalName="PublishingStartDate">
      <xsd:simpleType>
        <xsd:restriction base="dms:Unknown"/>
      </xsd:simpleType>
    </xsd:element>
    <xsd:element name="PublishingExpirationDate" ma:index="33" nillable="true" ma:displayName="מתזמן תאריך סיום" ma:description="'תזמון תאריך הסיום' הוא עמודת אתר שיוצרת תכונת הפרסום. היא משמשת לציון התאריך והשעה שבהם הדף לא יופיע עוד בפני מבקרי האתר."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6656d4-8850-49b3-aebd-68bd05f7f43d" elementFormDefault="qualified">
    <xsd:import namespace="http://schemas.microsoft.com/office/2006/documentManagement/types"/>
    <xsd:import namespace="http://schemas.microsoft.com/office/infopath/2007/PartnerControls"/>
    <xsd:element name="ia53b9f18d984e01914f4b79710425b7" ma:index="8" nillable="true" ma:taxonomy="true" ma:internalName="ia53b9f18d984e01914f4b79710425b7" ma:taxonomyFieldName="MMDAudience" ma:displayName="MMDAudience" ma:default="" ma:fieldId="{2a53b9f1-8d98-4e01-914f-4b79710425b7}" ma:taxonomyMulti="true" ma:sspId="d827811f-dea7-4a29-b54a-c9228db73c39" ma:termSetId="81e45943-23c2-4109-8875-059bec4079da" ma:anchorId="34070f2b-4092-41f2-8b6e-c220ee347e21" ma:open="false" ma:isKeyword="false">
      <xsd:complexType>
        <xsd:sequence>
          <xsd:element ref="pc:Terms" minOccurs="0" maxOccurs="1"/>
        </xsd:sequence>
      </xsd:complexType>
    </xsd:element>
    <xsd:element name="TaxCatchAll" ma:index="9" nillable="true" ma:displayName="עמודת 'תפוס הכל' של טקסונומיה" ma:description="" ma:hidden="true" ma:list="{e12108e9-b676-4047-af95-0a4967b3603a}" ma:internalName="TaxCatchAll" ma:showField="CatchAllData" ma:web="a46656d4-8850-49b3-aebd-68bd05f7f43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עמודת 'תפוס הכל' של טקסונומיה1" ma:description="" ma:hidden="true" ma:list="{e12108e9-b676-4047-af95-0a4967b3603a}" ma:internalName="TaxCatchAllLabel" ma:readOnly="true" ma:showField="CatchAllDataLabel" ma:web="a46656d4-8850-49b3-aebd-68bd05f7f43d">
      <xsd:complexType>
        <xsd:complexContent>
          <xsd:extension base="dms:MultiChoiceLookup">
            <xsd:sequence>
              <xsd:element name="Value" type="dms:Lookup" maxOccurs="unbounded" minOccurs="0" nillable="true"/>
            </xsd:sequence>
          </xsd:extension>
        </xsd:complexContent>
      </xsd:complexType>
    </xsd:element>
    <xsd:element name="e4b5484c9c824b148c38bfcb2bd74c0d" ma:index="12" nillable="true" ma:taxonomy="true" ma:internalName="e4b5484c9c824b148c38bfcb2bd74c0d" ma:taxonomyFieldName="MMDJobDescription" ma:displayName="MMDJobDescription" ma:default="" ma:fieldId="{e4b5484c-9c82-4b14-8c38-bfcb2bd74c0d}" ma:sspId="d827811f-dea7-4a29-b54a-c9228db73c39" ma:termSetId="81e45943-23c2-4109-8875-059bec4079da" ma:anchorId="1a909479-0b01-4d8f-8fb7-cbbc1687e8f1" ma:open="false" ma:isKeyword="false">
      <xsd:complexType>
        <xsd:sequence>
          <xsd:element ref="pc:Terms" minOccurs="0" maxOccurs="1"/>
        </xsd:sequence>
      </xsd:complexType>
    </xsd:element>
    <xsd:element name="kb4cc1381c4248d7a2dfa3f1be0c86c0" ma:index="14" nillable="true" ma:taxonomy="true" ma:internalName="kb4cc1381c4248d7a2dfa3f1be0c86c0" ma:taxonomyFieldName="MMDKeywords" ma:displayName="MMDKeywords" ma:default="" ma:fieldId="{4b4cc138-1c42-48d7-a2df-a3f1be0c86c0}" ma:taxonomyMulti="true" ma:sspId="d827811f-dea7-4a29-b54a-c9228db73c39" ma:termSetId="81e45943-23c2-4109-8875-059bec4079da" ma:anchorId="15d331fa-6baa-448e-8759-7c342d8402ea" ma:open="false" ma:isKeyword="false">
      <xsd:complexType>
        <xsd:sequence>
          <xsd:element ref="pc:Terms" minOccurs="0" maxOccurs="1"/>
        </xsd:sequence>
      </xsd:complexType>
    </xsd:element>
    <xsd:element name="o80fb9e8b9d445b0bb174fdcd68ee89c" ma:index="16" nillable="true" ma:taxonomy="true" ma:internalName="o80fb9e8b9d445b0bb174fdcd68ee89c" ma:taxonomyFieldName="MMDLiveEvent" ma:displayName="MMDLiveEvent" ma:default="" ma:fieldId="{880fb9e8-b9d4-45b0-bb17-4fdcd68ee89c}" ma:sspId="d827811f-dea7-4a29-b54a-c9228db73c39" ma:termSetId="81e45943-23c2-4109-8875-059bec4079da" ma:anchorId="5e8b8ad0-eeb0-4bda-9bef-7517a1f3340f" ma:open="false" ma:isKeyword="false">
      <xsd:complexType>
        <xsd:sequence>
          <xsd:element ref="pc:Terms" minOccurs="0" maxOccurs="1"/>
        </xsd:sequence>
      </xsd:complexType>
    </xsd:element>
    <xsd:element name="l34dc5595392493c8311535275827f74" ma:index="18" nillable="true" ma:taxonomy="true" ma:internalName="l34dc5595392493c8311535275827f74" ma:taxonomyFieldName="MMDResponsibleOffice" ma:displayName="MMDResponsibleOffice" ma:default="" ma:fieldId="{534dc559-5392-493c-8311-535275827f74}" ma:sspId="d827811f-dea7-4a29-b54a-c9228db73c39" ma:termSetId="81e45943-23c2-4109-8875-059bec4079da" ma:anchorId="23eeccfc-9988-4d51-b789-d1a77ea8348c" ma:open="false" ma:isKeyword="false">
      <xsd:complexType>
        <xsd:sequence>
          <xsd:element ref="pc:Terms" minOccurs="0" maxOccurs="1"/>
        </xsd:sequence>
      </xsd:complexType>
    </xsd:element>
    <xsd:element name="j92457fac7d145f98e698f5712f6a6a4" ma:index="20" nillable="true" ma:taxonomy="true" ma:internalName="j92457fac7d145f98e698f5712f6a6a4" ma:taxonomyFieldName="MMDResponsibleUnit" ma:displayName="MMDResponsibleUnit" ma:default="" ma:fieldId="{392457fa-c7d1-45f9-8e69-8f5712f6a6a4}" ma:sspId="d827811f-dea7-4a29-b54a-c9228db73c39" ma:termSetId="81e45943-23c2-4109-8875-059bec4079da" ma:anchorId="3bdf475d-e38d-4b34-8299-73c2066d8322" ma:open="false" ma:isKeyword="false">
      <xsd:complexType>
        <xsd:sequence>
          <xsd:element ref="pc:Terms" minOccurs="0" maxOccurs="1"/>
        </xsd:sequence>
      </xsd:complexType>
    </xsd:element>
    <xsd:element name="o68cd33f8d3a45abb273b6e406faee3d" ma:index="22" nillable="true" ma:taxonomy="true" ma:internalName="o68cd33f8d3a45abb273b6e406faee3d" ma:taxonomyFieldName="MMDServiceLang" ma:displayName="MMDServiceLang" ma:default="" ma:fieldId="{868cd33f-8d3a-45ab-b273-b6e406faee3d}" ma:sspId="d827811f-dea7-4a29-b54a-c9228db73c39" ma:termSetId="81e45943-23c2-4109-8875-059bec4079da" ma:anchorId="f399919e-8697-409a-aaea-d4e5d2844d8b" ma:open="false" ma:isKeyword="false">
      <xsd:complexType>
        <xsd:sequence>
          <xsd:element ref="pc:Terms" minOccurs="0" maxOccurs="1"/>
        </xsd:sequence>
      </xsd:complexType>
    </xsd:element>
    <xsd:element name="b76e59bb9f5947a781773f53cc6e9460" ma:index="24" nillable="true" ma:taxonomy="true" ma:internalName="b76e59bb9f5947a781773f53cc6e9460" ma:taxonomyFieldName="MMDStatus" ma:displayName="MMDStatus" ma:default="" ma:fieldId="{b76e59bb-9f59-47a7-8177-3f53cc6e9460}" ma:sspId="d827811f-dea7-4a29-b54a-c9228db73c39" ma:termSetId="81e45943-23c2-4109-8875-059bec4079da" ma:anchorId="16fb90fa-07e3-45cb-b262-12779a7ad9f7" ma:open="false" ma:isKeyword="false">
      <xsd:complexType>
        <xsd:sequence>
          <xsd:element ref="pc:Terms" minOccurs="0" maxOccurs="1"/>
        </xsd:sequence>
      </xsd:complexType>
    </xsd:element>
    <xsd:element name="e09eddfac2354f9ab04a226e27f86f1f" ma:index="26" nillable="true" ma:taxonomy="true" ma:internalName="e09eddfac2354f9ab04a226e27f86f1f" ma:taxonomyFieldName="MMDSubjects" ma:displayName="MMD נושאים" ma:default="" ma:fieldId="{e09eddfa-c235-4f9a-b04a-226e27f86f1f}" ma:taxonomyMulti="true" ma:sspId="d827811f-dea7-4a29-b54a-c9228db73c39" ma:termSetId="81e45943-23c2-4109-8875-059bec4079da" ma:anchorId="fe51dda7-6a1b-4b64-af2c-7200e1ef7e7a" ma:open="false" ma:isKeyword="false">
      <xsd:complexType>
        <xsd:sequence>
          <xsd:element ref="pc:Terms" minOccurs="0" maxOccurs="1"/>
        </xsd:sequence>
      </xsd:complexType>
    </xsd:element>
    <xsd:element name="aa1c885e8039426686f6c49672b09953" ma:index="28" nillable="true" ma:taxonomy="true" ma:internalName="aa1c885e8039426686f6c49672b09953" ma:taxonomyFieldName="MMDTypes" ma:displayName="MMDTypes" ma:default="" ma:fieldId="{aa1c885e-8039-4266-86f6-c49672b09953}" ma:sspId="d827811f-dea7-4a29-b54a-c9228db73c39" ma:termSetId="81e45943-23c2-4109-8875-059bec4079da" ma:anchorId="226f2308-be0c-4e06-b36e-423ee4befb74" ma:open="false" ma:isKeyword="false">
      <xsd:complexType>
        <xsd:sequence>
          <xsd:element ref="pc:Terms" minOccurs="0" maxOccurs="1"/>
        </xsd:sequence>
      </xsd:complexType>
    </xsd:element>
    <xsd:element name="n612d9597dc7466f957352ce79be86f3" ma:index="30" nillable="true" ma:taxonomy="true" ma:internalName="n612d9597dc7466f957352ce79be86f3" ma:taxonomyFieldName="MMDUnitsName" ma:displayName="MMDUnitsName" ma:default="" ma:fieldId="{7612d959-7dc7-466f-9573-52ce79be86f3}" ma:sspId="d827811f-dea7-4a29-b54a-c9228db73c39" ma:termSetId="81e45943-23c2-4109-8875-059bec4079da" ma:anchorId="625c2686-859d-4ced-94f0-7dded8208e47"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2F81AE-85F4-40C6-B851-EC82DFE871D0}">
  <ds:schemaRefs>
    <ds:schemaRef ds:uri="http://schemas.microsoft.com/sharepoint/v3/contenttype/forms"/>
  </ds:schemaRefs>
</ds:datastoreItem>
</file>

<file path=customXml/itemProps2.xml><?xml version="1.0" encoding="utf-8"?>
<ds:datastoreItem xmlns:ds="http://schemas.openxmlformats.org/officeDocument/2006/customXml" ds:itemID="{0641C3CE-AB7C-4A42-8EBB-71C087277A8B}">
  <ds:schemaRefs>
    <ds:schemaRef ds:uri="http://purl.org/dc/dcmitype/"/>
    <ds:schemaRef ds:uri="a46656d4-8850-49b3-aebd-68bd05f7f43d"/>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7515E0DD-039A-470A-8A2A-592914B884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46656d4-8850-49b3-aebd-68bd05f7f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2486</TotalTime>
  <Words>1071</Words>
  <Application>Microsoft Office PowerPoint</Application>
  <PresentationFormat>מותאם אישית</PresentationFormat>
  <Paragraphs>143</Paragraphs>
  <Slides>12</Slides>
  <Notes>11</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פרוסות</vt:lpstr>
      <vt:lpstr>ממשק מעסיקים - מדריך למשתמש</vt:lpstr>
      <vt:lpstr>מצגת של PowerPoint</vt:lpstr>
      <vt:lpstr>ממשק דיווח – מבנה היררכי</vt:lpstr>
      <vt:lpstr>ממשק דיווח – מבנה היררכי</vt:lpstr>
      <vt:lpstr> ממשק דיווח – מבנה היררכי</vt:lpstr>
      <vt:lpstr>ממשק דיווח – מבנה היררכי</vt:lpstr>
      <vt:lpstr>ממשק דיווח – מבנה היררכי</vt:lpstr>
      <vt:lpstr>תרשימי זרימה</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הסבר</dc:title>
  <dc:creator>חגי בנימין</dc:creator>
  <cp:lastModifiedBy>amir ron</cp:lastModifiedBy>
  <cp:revision>95</cp:revision>
  <dcterms:created xsi:type="dcterms:W3CDTF">2015-04-28T17:31:58Z</dcterms:created>
  <dcterms:modified xsi:type="dcterms:W3CDTF">2015-10-19T07:54:57Z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0x0101006FDA8B39079CB64BAC559E1752826592</vt:lpwstr>
  </property>
  <property fmtid="{D5CDD505-2E9C-101B-9397-08002B2CF9AE}" pid="3" name="MMDUnitsName">
    <vt:lpwstr/>
  </property>
  <property fmtid="{D5CDD505-2E9C-101B-9397-08002B2CF9AE}" pid="4" name="MMDResponsibleUnit">
    <vt:lpwstr/>
  </property>
  <property fmtid="{D5CDD505-2E9C-101B-9397-08002B2CF9AE}" pid="5" name="MMDServiceLang">
    <vt:lpwstr/>
  </property>
  <property fmtid="{D5CDD505-2E9C-101B-9397-08002B2CF9AE}" pid="6" name="MMDJobDescription">
    <vt:lpwstr/>
  </property>
  <property fmtid="{D5CDD505-2E9C-101B-9397-08002B2CF9AE}" pid="7" name="MMDKeywords">
    <vt:lpwstr/>
  </property>
  <property fmtid="{D5CDD505-2E9C-101B-9397-08002B2CF9AE}" pid="8" name="MMDStatus">
    <vt:lpwstr/>
  </property>
  <property fmtid="{D5CDD505-2E9C-101B-9397-08002B2CF9AE}" pid="9" name="MMDAudience">
    <vt:lpwstr/>
  </property>
  <property fmtid="{D5CDD505-2E9C-101B-9397-08002B2CF9AE}" pid="10" name="MMDLiveEvent">
    <vt:lpwstr/>
  </property>
  <property fmtid="{D5CDD505-2E9C-101B-9397-08002B2CF9AE}" pid="11" name="MMDSubjects">
    <vt:lpwstr/>
  </property>
  <property fmtid="{D5CDD505-2E9C-101B-9397-08002B2CF9AE}" pid="12" name="MMDTypes">
    <vt:lpwstr/>
  </property>
  <property fmtid="{D5CDD505-2E9C-101B-9397-08002B2CF9AE}" pid="13" name="MMDResponsibleOffice">
    <vt:lpwstr/>
  </property>
</Properties>
</file>